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3" r:id="rId3"/>
    <p:sldId id="304" r:id="rId4"/>
    <p:sldId id="256" r:id="rId5"/>
    <p:sldId id="301" r:id="rId6"/>
    <p:sldId id="278" r:id="rId7"/>
    <p:sldId id="346" r:id="rId8"/>
    <p:sldId id="361" r:id="rId9"/>
    <p:sldId id="362" r:id="rId10"/>
    <p:sldId id="351" r:id="rId11"/>
    <p:sldId id="353" r:id="rId12"/>
    <p:sldId id="312" r:id="rId13"/>
    <p:sldId id="280" r:id="rId14"/>
    <p:sldId id="281" r:id="rId15"/>
    <p:sldId id="289" r:id="rId16"/>
    <p:sldId id="297" r:id="rId17"/>
    <p:sldId id="367" r:id="rId18"/>
    <p:sldId id="354" r:id="rId19"/>
    <p:sldId id="368" r:id="rId20"/>
    <p:sldId id="369" r:id="rId21"/>
    <p:sldId id="370" r:id="rId22"/>
    <p:sldId id="323" r:id="rId23"/>
    <p:sldId id="371" r:id="rId24"/>
    <p:sldId id="372" r:id="rId25"/>
    <p:sldId id="373" r:id="rId26"/>
    <p:sldId id="325" r:id="rId27"/>
    <p:sldId id="302" r:id="rId28"/>
    <p:sldId id="282" r:id="rId29"/>
    <p:sldId id="358" r:id="rId30"/>
    <p:sldId id="363" r:id="rId31"/>
    <p:sldId id="364" r:id="rId32"/>
    <p:sldId id="365" r:id="rId33"/>
    <p:sldId id="284" r:id="rId34"/>
    <p:sldId id="366" r:id="rId35"/>
    <p:sldId id="30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Ardley - Oxford House" initials="TA-OH" lastIdx="1" clrIdx="0">
    <p:extLst>
      <p:ext uri="{19B8F6BF-5375-455C-9EA6-DF929625EA0E}">
        <p15:presenceInfo xmlns:p15="http://schemas.microsoft.com/office/powerpoint/2012/main" userId="S::tessa.ardley@cognita.com::184a98c8-b7bc-4f0b-8e51-464e210bdc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2T13:20:43.8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24 0,'0'443,"-1"-415,-2 0,-4 21,2-19,1 1,1 6,3-34,0 3,-1 0,1 1,1-1,-1 0,1 1,0-1,2 5,-2-9,0 0,1 1,-1-1,1 0,-1 0,1 0,0 0,-1 0,1-1,0 1,0 0,0-1,1 0,-1 1,0-1,1 0,-1 0,0 0,1 0,-1-1,1 1,22 5,-1-1,1-1,-1-1,14-1,103-3,-96 0,61 1,99-5,-128-8,-53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369-01D9-4746-8110-11C290F0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CC67-91AD-4DE7-92FC-E220546F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148-7CBD-42A6-B531-045D656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8F5C-5EC6-477B-9EC2-658E8A6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6ED8-FA00-43AC-93D1-5F24BFF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C032-A0D1-4200-8BB4-6E31C5B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AAB8-767C-403C-801E-78A27963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33F7-5CC9-4AC0-A691-371E88E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1A5-9BD2-48A2-8714-849B3CA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4EE2-5BD8-466A-BB44-49D8F65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9EF53-2F11-4D9E-90B2-C9A1A70B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5CF0A-5897-485D-B1E2-BA0E5C687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66C5-246F-4B00-9935-730E5907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411E-EF02-4E61-98DA-7557837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3E67-BB69-411A-AC99-5106E9D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F4-2068-442C-8E79-A70148D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09C9-EAB0-420B-AB85-6395AF3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E86B-6094-4030-9229-96EF21A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F955-CA21-4C1D-9FE2-0CD6574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1B6F-EF36-4F0F-9CE9-93E5678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86D-C205-4654-B89F-7ED2E28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DC86-FF12-4062-B388-D61735E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A2BD-B5AB-4460-97ED-AD20FA1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856C-70E8-4F2E-8907-37D71491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8FC4-051C-4185-AE47-CFB8DD4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71E-494E-43BE-9929-D59B6EC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4A2B-C323-4896-98E4-09AC987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54E1-A8CD-4CD0-9720-15B72A42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16E4-ADE6-4709-85FD-94DF7507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1EAE-BB0E-41D5-B72E-FF20298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32CF-8089-4C46-8FEF-FD5E6B7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BD-8827-4EF0-B449-0CB52D57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8956-6E76-4D63-A337-41403ABE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1BCD-BC44-4164-8842-6B888EB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53108-9E9E-4855-88DD-3287A6DD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C516-4B67-4C7B-B9A7-32E47575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E2504-9ED4-476D-954F-EB1247E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708C-77B8-4EF0-B9DC-70368642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1CBC-B455-43B7-97B1-697ADC0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C23-1CF0-4102-B102-81D46199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3FD9-AB47-4442-A341-4B643FDA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C7A1-97B0-420A-AD0A-58D3D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6565-1335-4921-B5C5-20D0D26A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9661-64C4-470A-81AC-2E0CAC13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2805-99C5-4777-A36B-F6AA565B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D558-B4DD-49D5-9C00-4B980A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600-BD6B-4126-9356-6B6EB2D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98A0-1F71-44FD-AAC9-6453A315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C90-38ED-4A0C-8FBD-CF88297E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97D-ED9E-402B-A5F1-1A43719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A0C-C166-463B-B77D-BD27D025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3FAB-0C3D-4CC2-BF2B-43E440A4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CF2-A44C-46C0-B58C-D7EEFEF7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4B1C9-9D2B-4D9F-A2A8-3CA974C9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3CFC6-ABDD-49F7-9257-F6B35371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DEF1-E8E7-4A6D-BF41-5C2216A7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B149-B507-4F7E-AEFB-161E02D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9637B-0BBE-448C-B2A6-461D903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87BE-9AF2-4DC3-930E-8B14CE9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71DB-1B71-44DA-AB73-CE9731E3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0489-DDE6-4A35-9724-9BBCADF5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651-DC56-4859-BBB5-5F7960C80B19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CD99-E44B-444F-8AAD-A5F4F0E0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184A-6A84-42D6-BFFA-7FB1A54B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jv39j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.uk/go/lessons/view/math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e.org.uk/kids/explore/who-is/who-piet-mondria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opmarks.co.uk/maths-games/7-11-years/ordering-and-sequencing-numbers" TargetMode="External"/><Relationship Id="rId7" Type="http://schemas.openxmlformats.org/officeDocument/2006/relationships/hyperlink" Target="https://www.twinkl.co.uk/go/lessons/view/arithmagic" TargetMode="External"/><Relationship Id="rId2" Type="http://schemas.openxmlformats.org/officeDocument/2006/relationships/hyperlink" Target="https://www.bbc.co.uk/teach/supermov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ggle.org.uk/" TargetMode="External"/><Relationship Id="rId5" Type="http://schemas.openxmlformats.org/officeDocument/2006/relationships/hyperlink" Target="https://www.bbc.co.uk/teach/ks2-maths/zm9my9q" TargetMode="External"/><Relationship Id="rId4" Type="http://schemas.openxmlformats.org/officeDocument/2006/relationships/hyperlink" Target="https://www.bbc.co.uk/teach/ks2-english/zbrwnr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01/04/2020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 we are learning:</a:t>
            </a:r>
          </a:p>
          <a:p>
            <a:endParaRPr lang="en-GB" dirty="0"/>
          </a:p>
          <a:p>
            <a:r>
              <a:rPr lang="en-GB" dirty="0"/>
              <a:t>English</a:t>
            </a:r>
          </a:p>
          <a:p>
            <a:r>
              <a:rPr lang="en-GB" dirty="0"/>
              <a:t>Maths</a:t>
            </a:r>
          </a:p>
          <a:p>
            <a:r>
              <a:rPr lang="en-GB" dirty="0"/>
              <a:t>Art</a:t>
            </a:r>
          </a:p>
          <a:p>
            <a:r>
              <a:rPr lang="en-GB" dirty="0"/>
              <a:t>Optional extras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68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ED1F-6541-4652-82DB-ED1F83FBB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81891"/>
            <a:ext cx="3363242" cy="809587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Book Task: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70EA4-9F77-4632-BCEE-C7B36EE14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510748"/>
            <a:ext cx="3363242" cy="42137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The following picture shows </a:t>
            </a:r>
            <a:r>
              <a:rPr lang="en-GB" b="1" dirty="0"/>
              <a:t>one</a:t>
            </a:r>
            <a:r>
              <a:rPr lang="en-GB" dirty="0"/>
              <a:t> describing word for each part of the Gruffalo.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Can you add </a:t>
            </a:r>
            <a:r>
              <a:rPr lang="en-GB" b="1" dirty="0"/>
              <a:t>two</a:t>
            </a:r>
            <a:r>
              <a:rPr lang="en-GB" dirty="0"/>
              <a:t> more adjectives to make “power of three” sentences?</a:t>
            </a:r>
          </a:p>
          <a:p>
            <a:pPr algn="l"/>
            <a:endParaRPr lang="en-GB" dirty="0"/>
          </a:p>
          <a:p>
            <a:pPr algn="l"/>
            <a:r>
              <a:rPr lang="en-GB" b="1" dirty="0"/>
              <a:t>Example: </a:t>
            </a:r>
          </a:p>
          <a:p>
            <a:pPr algn="l"/>
            <a:r>
              <a:rPr lang="en-GB" dirty="0"/>
              <a:t>The </a:t>
            </a:r>
            <a:r>
              <a:rPr lang="en-GB" dirty="0" err="1"/>
              <a:t>Grufallo</a:t>
            </a:r>
            <a:r>
              <a:rPr lang="en-GB" dirty="0"/>
              <a:t> has </a:t>
            </a:r>
            <a:r>
              <a:rPr lang="en-GB" dirty="0">
                <a:solidFill>
                  <a:srgbClr val="FF3399"/>
                </a:solidFill>
              </a:rPr>
              <a:t>long</a:t>
            </a:r>
            <a:r>
              <a:rPr lang="en-GB" dirty="0"/>
              <a:t>, </a:t>
            </a:r>
            <a:r>
              <a:rPr lang="en-GB" dirty="0">
                <a:solidFill>
                  <a:srgbClr val="FF3399"/>
                </a:solidFill>
              </a:rPr>
              <a:t>sharp</a:t>
            </a:r>
            <a:r>
              <a:rPr lang="en-GB" dirty="0"/>
              <a:t>, </a:t>
            </a:r>
            <a:r>
              <a:rPr lang="en-GB" dirty="0">
                <a:solidFill>
                  <a:srgbClr val="FF3399"/>
                </a:solidFill>
              </a:rPr>
              <a:t>purple</a:t>
            </a:r>
            <a:r>
              <a:rPr lang="en-GB" dirty="0"/>
              <a:t> prickles on his back.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A952DB-FA4C-4399-AFD7-4A8E776C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74" y="581891"/>
            <a:ext cx="6473567" cy="55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8CD911-1E61-49F5-BE18-221CB7D9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/>
          <a:stretch/>
        </p:blipFill>
        <p:spPr>
          <a:xfrm>
            <a:off x="1941835" y="92468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BB8B1-91C3-42CF-ADCF-7F172224D9CB}"/>
              </a:ext>
            </a:extLst>
          </p:cNvPr>
          <p:cNvSpPr txBox="1"/>
          <p:nvPr/>
        </p:nvSpPr>
        <p:spPr>
          <a:xfrm>
            <a:off x="628153" y="1407380"/>
            <a:ext cx="2854518" cy="94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Grufallo</a:t>
            </a:r>
            <a:r>
              <a:rPr lang="en-GB" dirty="0"/>
              <a:t> has </a:t>
            </a:r>
            <a:r>
              <a:rPr lang="en-GB" dirty="0">
                <a:solidFill>
                  <a:srgbClr val="FF3399"/>
                </a:solidFill>
              </a:rPr>
              <a:t>long</a:t>
            </a:r>
            <a:r>
              <a:rPr lang="en-GB" dirty="0"/>
              <a:t>, </a:t>
            </a:r>
            <a:r>
              <a:rPr lang="en-GB" dirty="0">
                <a:solidFill>
                  <a:srgbClr val="FF3399"/>
                </a:solidFill>
              </a:rPr>
              <a:t>sharp</a:t>
            </a:r>
            <a:r>
              <a:rPr lang="en-GB" dirty="0"/>
              <a:t>, </a:t>
            </a:r>
            <a:r>
              <a:rPr lang="en-GB" dirty="0">
                <a:solidFill>
                  <a:srgbClr val="FF3399"/>
                </a:solidFill>
              </a:rPr>
              <a:t>purple</a:t>
            </a:r>
            <a:r>
              <a:rPr lang="en-GB" dirty="0"/>
              <a:t> prickles on his back.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9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dirty="0"/>
              <a:t>Optional extra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Add to your thesaurus!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as many synonyms as you can for these overused words:</a:t>
            </a:r>
          </a:p>
          <a:p>
            <a:endParaRPr lang="en-GB" dirty="0"/>
          </a:p>
          <a:p>
            <a:r>
              <a:rPr lang="en-GB" dirty="0"/>
              <a:t>loud</a:t>
            </a:r>
          </a:p>
          <a:p>
            <a:r>
              <a:rPr lang="en-GB" dirty="0"/>
              <a:t>hard</a:t>
            </a:r>
          </a:p>
          <a:p>
            <a:r>
              <a:rPr lang="en-GB" dirty="0"/>
              <a:t>big</a:t>
            </a:r>
          </a:p>
          <a:p>
            <a:r>
              <a:rPr lang="en-GB" dirty="0"/>
              <a:t>small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869577"/>
            <a:ext cx="5729673" cy="48447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u="sng" dirty="0">
                <a:solidFill>
                  <a:srgbClr val="FFFFFF"/>
                </a:solidFill>
              </a:rPr>
              <a:t>English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LO: </a:t>
            </a:r>
            <a:r>
              <a:rPr lang="en-GB" sz="3200" dirty="0">
                <a:solidFill>
                  <a:srgbClr val="FFFFFF"/>
                </a:solidFill>
              </a:rPr>
              <a:t>To describe characters using “power of three”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0000"/>
                </a:solidFill>
              </a:rPr>
              <a:t>Red = I didn’t understand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00B050"/>
                </a:solidFill>
              </a:rPr>
              <a:t>Green = Got it!</a:t>
            </a:r>
            <a:br>
              <a:rPr lang="en-GB" sz="4600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revise 2D shapes</a:t>
            </a:r>
          </a:p>
        </p:txBody>
      </p:sp>
    </p:spTree>
    <p:extLst>
      <p:ext uri="{BB962C8B-B14F-4D97-AF65-F5344CB8AC3E}">
        <p14:creationId xmlns:p14="http://schemas.microsoft.com/office/powerpoint/2010/main" val="163684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01" y="1148838"/>
            <a:ext cx="5729673" cy="4238951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revise 2D shapes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squared book now!</a:t>
            </a:r>
          </a:p>
        </p:txBody>
      </p:sp>
    </p:spTree>
    <p:extLst>
      <p:ext uri="{BB962C8B-B14F-4D97-AF65-F5344CB8AC3E}">
        <p14:creationId xmlns:p14="http://schemas.microsoft.com/office/powerpoint/2010/main" val="40901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DE405-1F23-40CC-8A3B-14F8883BB493}"/>
              </a:ext>
            </a:extLst>
          </p:cNvPr>
          <p:cNvSpPr txBox="1"/>
          <p:nvPr/>
        </p:nvSpPr>
        <p:spPr>
          <a:xfrm>
            <a:off x="652007" y="286247"/>
            <a:ext cx="1037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Recap! Can you name these shapes?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5A83A-875E-4ED8-9BD3-CB41A942B3C6}"/>
              </a:ext>
            </a:extLst>
          </p:cNvPr>
          <p:cNvSpPr/>
          <p:nvPr/>
        </p:nvSpPr>
        <p:spPr>
          <a:xfrm>
            <a:off x="9708543" y="4569854"/>
            <a:ext cx="2107772" cy="1938992"/>
          </a:xfrm>
          <a:prstGeom prst="ellipse">
            <a:avLst/>
          </a:prstGeom>
          <a:solidFill>
            <a:srgbClr val="F9282D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A48AA5A-6694-4DB0-8EE6-CD2FE34C35A2}"/>
              </a:ext>
            </a:extLst>
          </p:cNvPr>
          <p:cNvSpPr/>
          <p:nvPr/>
        </p:nvSpPr>
        <p:spPr>
          <a:xfrm>
            <a:off x="9653785" y="1458554"/>
            <a:ext cx="2107772" cy="1938992"/>
          </a:xfrm>
          <a:prstGeom prst="hexagon">
            <a:avLst/>
          </a:prstGeom>
          <a:solidFill>
            <a:srgbClr val="FF9933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7AB2FCE7-8A15-4D97-830D-F57FB0CD7423}"/>
              </a:ext>
            </a:extLst>
          </p:cNvPr>
          <p:cNvSpPr/>
          <p:nvPr/>
        </p:nvSpPr>
        <p:spPr>
          <a:xfrm>
            <a:off x="430443" y="1518136"/>
            <a:ext cx="2284165" cy="2024311"/>
          </a:xfrm>
          <a:prstGeom prst="octagon">
            <a:avLst/>
          </a:prstGeom>
          <a:solidFill>
            <a:srgbClr val="FFFF66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gular Pentagon 1">
            <a:extLst>
              <a:ext uri="{FF2B5EF4-FFF2-40B4-BE49-F238E27FC236}">
                <a16:creationId xmlns:a16="http://schemas.microsoft.com/office/drawing/2014/main" id="{5E410D64-AA78-483B-A913-2F57DC4B4725}"/>
              </a:ext>
            </a:extLst>
          </p:cNvPr>
          <p:cNvSpPr/>
          <p:nvPr/>
        </p:nvSpPr>
        <p:spPr>
          <a:xfrm>
            <a:off x="7248405" y="2742365"/>
            <a:ext cx="2107772" cy="1938992"/>
          </a:xfrm>
          <a:prstGeom prst="pentagon">
            <a:avLst/>
          </a:prstGeom>
          <a:solidFill>
            <a:srgbClr val="B3EC55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Flowchart: Manual Input 1">
            <a:extLst>
              <a:ext uri="{FF2B5EF4-FFF2-40B4-BE49-F238E27FC236}">
                <a16:creationId xmlns:a16="http://schemas.microsoft.com/office/drawing/2014/main" id="{20C0B51D-8E83-42A8-B550-4484E5E1AA80}"/>
              </a:ext>
            </a:extLst>
          </p:cNvPr>
          <p:cNvSpPr/>
          <p:nvPr/>
        </p:nvSpPr>
        <p:spPr>
          <a:xfrm>
            <a:off x="328372" y="4060354"/>
            <a:ext cx="2107772" cy="18833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2095"/>
              <a:gd name="connsiteY0" fmla="*/ 2000 h 10000"/>
              <a:gd name="connsiteX1" fmla="*/ 10000 w 12095"/>
              <a:gd name="connsiteY1" fmla="*/ 0 h 10000"/>
              <a:gd name="connsiteX2" fmla="*/ 12095 w 12095"/>
              <a:gd name="connsiteY2" fmla="*/ 10000 h 10000"/>
              <a:gd name="connsiteX3" fmla="*/ 0 w 12095"/>
              <a:gd name="connsiteY3" fmla="*/ 10000 h 10000"/>
              <a:gd name="connsiteX4" fmla="*/ 0 w 12095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" h="10000">
                <a:moveTo>
                  <a:pt x="0" y="2000"/>
                </a:moveTo>
                <a:lnTo>
                  <a:pt x="10000" y="0"/>
                </a:lnTo>
                <a:lnTo>
                  <a:pt x="12095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lowchart: Manual Input 1">
            <a:extLst>
              <a:ext uri="{FF2B5EF4-FFF2-40B4-BE49-F238E27FC236}">
                <a16:creationId xmlns:a16="http://schemas.microsoft.com/office/drawing/2014/main" id="{E4BB218E-EACF-48DD-B758-81FE1D347D1E}"/>
              </a:ext>
            </a:extLst>
          </p:cNvPr>
          <p:cNvSpPr/>
          <p:nvPr/>
        </p:nvSpPr>
        <p:spPr>
          <a:xfrm>
            <a:off x="5740968" y="5269462"/>
            <a:ext cx="2833342" cy="1348451"/>
          </a:xfrm>
          <a:prstGeom prst="flowChartProcess">
            <a:avLst/>
          </a:prstGeom>
          <a:solidFill>
            <a:srgbClr val="99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Flowchart: Manual Input 1">
            <a:extLst>
              <a:ext uri="{FF2B5EF4-FFF2-40B4-BE49-F238E27FC236}">
                <a16:creationId xmlns:a16="http://schemas.microsoft.com/office/drawing/2014/main" id="{6F030DCE-BAE1-4E9D-94B6-058222B58BCF}"/>
              </a:ext>
            </a:extLst>
          </p:cNvPr>
          <p:cNvSpPr/>
          <p:nvPr/>
        </p:nvSpPr>
        <p:spPr>
          <a:xfrm rot="5400000">
            <a:off x="4615159" y="2331573"/>
            <a:ext cx="1883335" cy="1851871"/>
          </a:xfrm>
          <a:prstGeom prst="flowChartProcess">
            <a:avLst/>
          </a:prstGeom>
          <a:solidFill>
            <a:srgbClr val="CC00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Flowchart: Manual Input 1">
            <a:extLst>
              <a:ext uri="{FF2B5EF4-FFF2-40B4-BE49-F238E27FC236}">
                <a16:creationId xmlns:a16="http://schemas.microsoft.com/office/drawing/2014/main" id="{03FFE25A-FA75-4B3C-A362-D7FDC7897422}"/>
              </a:ext>
            </a:extLst>
          </p:cNvPr>
          <p:cNvSpPr/>
          <p:nvPr/>
        </p:nvSpPr>
        <p:spPr>
          <a:xfrm>
            <a:off x="3044411" y="4569854"/>
            <a:ext cx="1851871" cy="1864284"/>
          </a:xfrm>
          <a:prstGeom prst="triangle">
            <a:avLst/>
          </a:prstGeom>
          <a:solidFill>
            <a:srgbClr val="FF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DE405-1F23-40CC-8A3B-14F8883BB493}"/>
              </a:ext>
            </a:extLst>
          </p:cNvPr>
          <p:cNvSpPr txBox="1"/>
          <p:nvPr/>
        </p:nvSpPr>
        <p:spPr>
          <a:xfrm>
            <a:off x="652007" y="286247"/>
            <a:ext cx="10376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Recap! Can you name these shapes?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5A83A-875E-4ED8-9BD3-CB41A942B3C6}"/>
              </a:ext>
            </a:extLst>
          </p:cNvPr>
          <p:cNvSpPr/>
          <p:nvPr/>
        </p:nvSpPr>
        <p:spPr>
          <a:xfrm>
            <a:off x="9708543" y="4569854"/>
            <a:ext cx="2107772" cy="1938992"/>
          </a:xfrm>
          <a:prstGeom prst="ellipse">
            <a:avLst/>
          </a:prstGeom>
          <a:solidFill>
            <a:srgbClr val="F9282D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A48AA5A-6694-4DB0-8EE6-CD2FE34C35A2}"/>
              </a:ext>
            </a:extLst>
          </p:cNvPr>
          <p:cNvSpPr/>
          <p:nvPr/>
        </p:nvSpPr>
        <p:spPr>
          <a:xfrm>
            <a:off x="9653785" y="1458554"/>
            <a:ext cx="2107772" cy="1938992"/>
          </a:xfrm>
          <a:prstGeom prst="hexagon">
            <a:avLst/>
          </a:prstGeom>
          <a:solidFill>
            <a:srgbClr val="FF9933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7AB2FCE7-8A15-4D97-830D-F57FB0CD7423}"/>
              </a:ext>
            </a:extLst>
          </p:cNvPr>
          <p:cNvSpPr/>
          <p:nvPr/>
        </p:nvSpPr>
        <p:spPr>
          <a:xfrm>
            <a:off x="430443" y="1518136"/>
            <a:ext cx="2284165" cy="2024311"/>
          </a:xfrm>
          <a:prstGeom prst="octagon">
            <a:avLst/>
          </a:prstGeom>
          <a:solidFill>
            <a:srgbClr val="FFFF66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gular Pentagon 1">
            <a:extLst>
              <a:ext uri="{FF2B5EF4-FFF2-40B4-BE49-F238E27FC236}">
                <a16:creationId xmlns:a16="http://schemas.microsoft.com/office/drawing/2014/main" id="{5E410D64-AA78-483B-A913-2F57DC4B4725}"/>
              </a:ext>
            </a:extLst>
          </p:cNvPr>
          <p:cNvSpPr/>
          <p:nvPr/>
        </p:nvSpPr>
        <p:spPr>
          <a:xfrm>
            <a:off x="7248405" y="2742365"/>
            <a:ext cx="2107772" cy="1938992"/>
          </a:xfrm>
          <a:prstGeom prst="pentagon">
            <a:avLst/>
          </a:prstGeom>
          <a:solidFill>
            <a:srgbClr val="B3EC55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Flowchart: Manual Input 1">
            <a:extLst>
              <a:ext uri="{FF2B5EF4-FFF2-40B4-BE49-F238E27FC236}">
                <a16:creationId xmlns:a16="http://schemas.microsoft.com/office/drawing/2014/main" id="{20C0B51D-8E83-42A8-B550-4484E5E1AA80}"/>
              </a:ext>
            </a:extLst>
          </p:cNvPr>
          <p:cNvSpPr/>
          <p:nvPr/>
        </p:nvSpPr>
        <p:spPr>
          <a:xfrm>
            <a:off x="328372" y="4060354"/>
            <a:ext cx="2107772" cy="18833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2095"/>
              <a:gd name="connsiteY0" fmla="*/ 2000 h 10000"/>
              <a:gd name="connsiteX1" fmla="*/ 10000 w 12095"/>
              <a:gd name="connsiteY1" fmla="*/ 0 h 10000"/>
              <a:gd name="connsiteX2" fmla="*/ 12095 w 12095"/>
              <a:gd name="connsiteY2" fmla="*/ 10000 h 10000"/>
              <a:gd name="connsiteX3" fmla="*/ 0 w 12095"/>
              <a:gd name="connsiteY3" fmla="*/ 10000 h 10000"/>
              <a:gd name="connsiteX4" fmla="*/ 0 w 12095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" h="10000">
                <a:moveTo>
                  <a:pt x="0" y="2000"/>
                </a:moveTo>
                <a:lnTo>
                  <a:pt x="10000" y="0"/>
                </a:lnTo>
                <a:lnTo>
                  <a:pt x="12095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Flowchart: Manual Input 1">
            <a:extLst>
              <a:ext uri="{FF2B5EF4-FFF2-40B4-BE49-F238E27FC236}">
                <a16:creationId xmlns:a16="http://schemas.microsoft.com/office/drawing/2014/main" id="{E4BB218E-EACF-48DD-B758-81FE1D347D1E}"/>
              </a:ext>
            </a:extLst>
          </p:cNvPr>
          <p:cNvSpPr/>
          <p:nvPr/>
        </p:nvSpPr>
        <p:spPr>
          <a:xfrm>
            <a:off x="5740968" y="5269462"/>
            <a:ext cx="2833342" cy="1348451"/>
          </a:xfrm>
          <a:prstGeom prst="flowChartProcess">
            <a:avLst/>
          </a:prstGeom>
          <a:solidFill>
            <a:srgbClr val="99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Flowchart: Manual Input 1">
            <a:extLst>
              <a:ext uri="{FF2B5EF4-FFF2-40B4-BE49-F238E27FC236}">
                <a16:creationId xmlns:a16="http://schemas.microsoft.com/office/drawing/2014/main" id="{6F030DCE-BAE1-4E9D-94B6-058222B58BCF}"/>
              </a:ext>
            </a:extLst>
          </p:cNvPr>
          <p:cNvSpPr/>
          <p:nvPr/>
        </p:nvSpPr>
        <p:spPr>
          <a:xfrm rot="5400000">
            <a:off x="4615159" y="2331573"/>
            <a:ext cx="1883335" cy="1851871"/>
          </a:xfrm>
          <a:prstGeom prst="flowChartProcess">
            <a:avLst/>
          </a:prstGeom>
          <a:solidFill>
            <a:srgbClr val="CC00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Flowchart: Manual Input 1">
            <a:extLst>
              <a:ext uri="{FF2B5EF4-FFF2-40B4-BE49-F238E27FC236}">
                <a16:creationId xmlns:a16="http://schemas.microsoft.com/office/drawing/2014/main" id="{03FFE25A-FA75-4B3C-A362-D7FDC7897422}"/>
              </a:ext>
            </a:extLst>
          </p:cNvPr>
          <p:cNvSpPr/>
          <p:nvPr/>
        </p:nvSpPr>
        <p:spPr>
          <a:xfrm>
            <a:off x="3044411" y="4569854"/>
            <a:ext cx="1851871" cy="1864284"/>
          </a:xfrm>
          <a:prstGeom prst="triangle">
            <a:avLst/>
          </a:prstGeom>
          <a:solidFill>
            <a:srgbClr val="FF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7928C-A321-412C-9C83-60C1CAA81C1A}"/>
              </a:ext>
            </a:extLst>
          </p:cNvPr>
          <p:cNvSpPr txBox="1"/>
          <p:nvPr/>
        </p:nvSpPr>
        <p:spPr>
          <a:xfrm>
            <a:off x="2568271" y="1458554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Octagon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325BE-8EB1-4BA4-B6AB-63105A030D2D}"/>
              </a:ext>
            </a:extLst>
          </p:cNvPr>
          <p:cNvSpPr txBox="1"/>
          <p:nvPr/>
        </p:nvSpPr>
        <p:spPr>
          <a:xfrm>
            <a:off x="2116230" y="4025388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Quadrilateral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B2F82-41FE-45A0-BAE3-AB3330F82004}"/>
              </a:ext>
            </a:extLst>
          </p:cNvPr>
          <p:cNvSpPr txBox="1"/>
          <p:nvPr/>
        </p:nvSpPr>
        <p:spPr>
          <a:xfrm>
            <a:off x="3613690" y="2815527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Square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AE27F-9601-400C-A4E8-BF58392698E1}"/>
              </a:ext>
            </a:extLst>
          </p:cNvPr>
          <p:cNvSpPr txBox="1"/>
          <p:nvPr/>
        </p:nvSpPr>
        <p:spPr>
          <a:xfrm>
            <a:off x="6921750" y="2636112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Pentagon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BEA611-C99F-4399-85D1-7664AED89AAA}"/>
              </a:ext>
            </a:extLst>
          </p:cNvPr>
          <p:cNvSpPr txBox="1"/>
          <p:nvPr/>
        </p:nvSpPr>
        <p:spPr>
          <a:xfrm>
            <a:off x="8785388" y="1716542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Hexagon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50FDE2-7697-4B91-B025-DF72D34A2B7E}"/>
              </a:ext>
            </a:extLst>
          </p:cNvPr>
          <p:cNvSpPr txBox="1"/>
          <p:nvPr/>
        </p:nvSpPr>
        <p:spPr>
          <a:xfrm>
            <a:off x="5021375" y="4787281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Rectangle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5349F-0B9F-43BF-8E27-10F3A962F568}"/>
              </a:ext>
            </a:extLst>
          </p:cNvPr>
          <p:cNvSpPr txBox="1"/>
          <p:nvPr/>
        </p:nvSpPr>
        <p:spPr>
          <a:xfrm>
            <a:off x="9653785" y="4175486"/>
            <a:ext cx="143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16048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4B8A191-332D-4091-9501-7EB049EBB4C4}"/>
              </a:ext>
            </a:extLst>
          </p:cNvPr>
          <p:cNvSpPr/>
          <p:nvPr/>
        </p:nvSpPr>
        <p:spPr>
          <a:xfrm>
            <a:off x="6096000" y="208770"/>
            <a:ext cx="4014439" cy="2274849"/>
          </a:xfrm>
          <a:prstGeom prst="wedgeRoundRectCallout">
            <a:avLst>
              <a:gd name="adj1" fmla="val 32500"/>
              <a:gd name="adj2" fmla="val 94834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Remember: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Sides = straight or curved edges!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Vertices = Pointy bits (corners)</a:t>
            </a:r>
          </a:p>
        </p:txBody>
      </p:sp>
      <p:pic>
        <p:nvPicPr>
          <p:cNvPr id="9" name="Picture 8" descr="A picture containing drawing, computer, table, sign&#10;&#10;Description automatically generated">
            <a:extLst>
              <a:ext uri="{FF2B5EF4-FFF2-40B4-BE49-F238E27FC236}">
                <a16:creationId xmlns:a16="http://schemas.microsoft.com/office/drawing/2014/main" id="{042F4B6F-4ED2-440B-A25A-0C78F7F0F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73" y="3916202"/>
            <a:ext cx="2743200" cy="25968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6375AE-8004-4ACF-99E7-31193C441F3C}"/>
              </a:ext>
            </a:extLst>
          </p:cNvPr>
          <p:cNvCxnSpPr>
            <a:cxnSpLocks/>
          </p:cNvCxnSpPr>
          <p:nvPr/>
        </p:nvCxnSpPr>
        <p:spPr>
          <a:xfrm flipH="1" flipV="1">
            <a:off x="5838694" y="3429000"/>
            <a:ext cx="2107581" cy="13939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94E362-BFA5-47A3-A312-7A0879D6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73" y="94283"/>
            <a:ext cx="4583473" cy="6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1">
            <a:extLst>
              <a:ext uri="{FF2B5EF4-FFF2-40B4-BE49-F238E27FC236}">
                <a16:creationId xmlns:a16="http://schemas.microsoft.com/office/drawing/2014/main" id="{1172D200-6EE1-4F62-A7AC-37C584D40FE0}"/>
              </a:ext>
            </a:extLst>
          </p:cNvPr>
          <p:cNvSpPr/>
          <p:nvPr/>
        </p:nvSpPr>
        <p:spPr>
          <a:xfrm>
            <a:off x="811159" y="2406992"/>
            <a:ext cx="4412848" cy="1862858"/>
          </a:xfrm>
          <a:prstGeom prst="flowChartProcess">
            <a:avLst/>
          </a:prstGeom>
          <a:solidFill>
            <a:srgbClr val="99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0AD33C-B17F-4052-8E67-290DFB59FFB7}"/>
              </a:ext>
            </a:extLst>
          </p:cNvPr>
          <p:cNvCxnSpPr/>
          <p:nvPr/>
        </p:nvCxnSpPr>
        <p:spPr>
          <a:xfrm>
            <a:off x="2202511" y="2409245"/>
            <a:ext cx="433346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AD6D37-BE75-4963-81A5-0D91A24235CE}"/>
              </a:ext>
            </a:extLst>
          </p:cNvPr>
          <p:cNvCxnSpPr/>
          <p:nvPr/>
        </p:nvCxnSpPr>
        <p:spPr>
          <a:xfrm>
            <a:off x="2202510" y="4269850"/>
            <a:ext cx="433346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EA977E-FEE7-41DC-A718-33222A93F016}"/>
              </a:ext>
            </a:extLst>
          </p:cNvPr>
          <p:cNvSpPr txBox="1"/>
          <p:nvPr/>
        </p:nvSpPr>
        <p:spPr>
          <a:xfrm>
            <a:off x="7442421" y="580445"/>
            <a:ext cx="4214192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rectangle has </a:t>
            </a:r>
            <a:r>
              <a:rPr lang="en-GB" b="1" dirty="0"/>
              <a:t>parallel lines.</a:t>
            </a:r>
          </a:p>
          <a:p>
            <a:endParaRPr lang="en-GB" dirty="0"/>
          </a:p>
          <a:p>
            <a:r>
              <a:rPr lang="en-GB" dirty="0"/>
              <a:t>These lines run in the same direction.</a:t>
            </a:r>
          </a:p>
          <a:p>
            <a:endParaRPr lang="en-GB" dirty="0"/>
          </a:p>
          <a:p>
            <a:r>
              <a:rPr lang="en-GB" dirty="0"/>
              <a:t>No matter how far they go, they will </a:t>
            </a:r>
            <a:r>
              <a:rPr lang="en-GB" b="1" dirty="0"/>
              <a:t>never cross!</a:t>
            </a:r>
          </a:p>
        </p:txBody>
      </p:sp>
    </p:spTree>
    <p:extLst>
      <p:ext uri="{BB962C8B-B14F-4D97-AF65-F5344CB8AC3E}">
        <p14:creationId xmlns:p14="http://schemas.microsoft.com/office/powerpoint/2010/main" val="4626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Reminders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/>
          </a:bodyPr>
          <a:lstStyle/>
          <a:p>
            <a:r>
              <a:rPr lang="en-GB" dirty="0"/>
              <a:t>Don’t forget to read every day to an adult or sibling!</a:t>
            </a:r>
          </a:p>
          <a:p>
            <a:r>
              <a:rPr lang="en-GB" dirty="0"/>
              <a:t>Practice your times tables every day!</a:t>
            </a:r>
          </a:p>
          <a:p>
            <a:r>
              <a:rPr lang="en-GB" dirty="0"/>
              <a:t>Continue to practice your spellings!</a:t>
            </a:r>
          </a:p>
          <a:p>
            <a:r>
              <a:rPr lang="en-GB" dirty="0"/>
              <a:t>Work through your maths bond and arithmetic books at your own 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19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1">
            <a:extLst>
              <a:ext uri="{FF2B5EF4-FFF2-40B4-BE49-F238E27FC236}">
                <a16:creationId xmlns:a16="http://schemas.microsoft.com/office/drawing/2014/main" id="{1172D200-6EE1-4F62-A7AC-37C584D40FE0}"/>
              </a:ext>
            </a:extLst>
          </p:cNvPr>
          <p:cNvSpPr/>
          <p:nvPr/>
        </p:nvSpPr>
        <p:spPr>
          <a:xfrm>
            <a:off x="811159" y="2406992"/>
            <a:ext cx="4412848" cy="1862858"/>
          </a:xfrm>
          <a:prstGeom prst="flowChartProcess">
            <a:avLst/>
          </a:prstGeom>
          <a:solidFill>
            <a:srgbClr val="9966FF"/>
          </a:solidFill>
          <a:ln>
            <a:solidFill>
              <a:srgbClr val="0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0AD33C-B17F-4052-8E67-290DFB59FFB7}"/>
              </a:ext>
            </a:extLst>
          </p:cNvPr>
          <p:cNvCxnSpPr/>
          <p:nvPr/>
        </p:nvCxnSpPr>
        <p:spPr>
          <a:xfrm>
            <a:off x="2202511" y="2409245"/>
            <a:ext cx="433346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AD6D37-BE75-4963-81A5-0D91A24235CE}"/>
              </a:ext>
            </a:extLst>
          </p:cNvPr>
          <p:cNvCxnSpPr>
            <a:cxnSpLocks/>
          </p:cNvCxnSpPr>
          <p:nvPr/>
        </p:nvCxnSpPr>
        <p:spPr>
          <a:xfrm flipV="1">
            <a:off x="5224006" y="922351"/>
            <a:ext cx="1" cy="36416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724A34-FA79-4EA9-B00C-CE3C206E6EF5}"/>
                  </a:ext>
                </a:extLst>
              </p14:cNvPr>
              <p14:cNvContentPartPr/>
              <p14:nvPr/>
            </p14:nvContentPartPr>
            <p14:xfrm>
              <a:off x="4929010" y="2464779"/>
              <a:ext cx="281880" cy="27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724A34-FA79-4EA9-B00C-CE3C206E6E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3010" y="2428779"/>
                <a:ext cx="353520" cy="344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CBD2038-F87C-4815-B01C-751148127160}"/>
              </a:ext>
            </a:extLst>
          </p:cNvPr>
          <p:cNvSpPr txBox="1"/>
          <p:nvPr/>
        </p:nvSpPr>
        <p:spPr>
          <a:xfrm>
            <a:off x="7442421" y="580445"/>
            <a:ext cx="4214192" cy="14773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rectangle also has </a:t>
            </a:r>
            <a:r>
              <a:rPr lang="en-GB" b="1" dirty="0"/>
              <a:t>perpendicular lines.</a:t>
            </a:r>
          </a:p>
          <a:p>
            <a:endParaRPr lang="en-GB" dirty="0"/>
          </a:p>
          <a:p>
            <a:r>
              <a:rPr lang="en-GB" dirty="0"/>
              <a:t>These lines cross at a 90◦ angle.</a:t>
            </a:r>
          </a:p>
          <a:p>
            <a:endParaRPr lang="en-GB" b="1" dirty="0"/>
          </a:p>
          <a:p>
            <a:r>
              <a:rPr lang="en-GB" b="1" dirty="0"/>
              <a:t>This is also known as a right angle!</a:t>
            </a:r>
          </a:p>
        </p:txBody>
      </p:sp>
    </p:spTree>
    <p:extLst>
      <p:ext uri="{BB962C8B-B14F-4D97-AF65-F5344CB8AC3E}">
        <p14:creationId xmlns:p14="http://schemas.microsoft.com/office/powerpoint/2010/main" val="9974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0739-CCA0-4D56-95FD-648733FC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sz="5400" dirty="0"/>
              <a:t>Online Task:</a:t>
            </a:r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82C330A0-EF5E-40BC-8690-2AF9C6D95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9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794A8-09A1-464E-89E1-E43AE152C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520563"/>
            <a:ext cx="6388370" cy="3656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Follow this link to find more information and some video clips about 2D and 3D shapes.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https://www.bbc.co.uk/bitesize/topics/zjv39j6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99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9B2041-4709-4F78-8449-AABEED2E90E2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Book Task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55321" y="2538458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3BB1E-DC7E-40D6-8D16-1BAD90E87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6416" b="-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519A9-0E25-4B56-AC70-F483F650E8EA}"/>
              </a:ext>
            </a:extLst>
          </p:cNvPr>
          <p:cNvSpPr txBox="1"/>
          <p:nvPr/>
        </p:nvSpPr>
        <p:spPr>
          <a:xfrm>
            <a:off x="655320" y="2691829"/>
            <a:ext cx="5016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Print or copy the following 2D shape problems. </a:t>
            </a:r>
          </a:p>
          <a:p>
            <a:endParaRPr lang="en-GB" sz="2800" dirty="0"/>
          </a:p>
          <a:p>
            <a:r>
              <a:rPr lang="en-GB" sz="2800" dirty="0"/>
              <a:t>Stick them in your squared book and solve!</a:t>
            </a:r>
          </a:p>
          <a:p>
            <a:endParaRPr lang="en-GB" sz="2800" dirty="0"/>
          </a:p>
          <a:p>
            <a:r>
              <a:rPr lang="en-GB" sz="2800" dirty="0"/>
              <a:t>Don’t forget the date and learning objective!</a:t>
            </a:r>
          </a:p>
        </p:txBody>
      </p:sp>
    </p:spTree>
    <p:extLst>
      <p:ext uri="{BB962C8B-B14F-4D97-AF65-F5344CB8AC3E}">
        <p14:creationId xmlns:p14="http://schemas.microsoft.com/office/powerpoint/2010/main" val="40702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B19CE7E-3F6C-4FDF-A58B-0146D327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5927"/>
            <a:ext cx="5291666" cy="514614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259021-009F-4ACF-858F-6C726027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862542"/>
            <a:ext cx="5291667" cy="51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4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9CE7E-3F6C-4FDF-A58B-0146D327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649" y="855927"/>
            <a:ext cx="5279302" cy="514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59021-009F-4ACF-858F-6C726027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1883" y="862542"/>
            <a:ext cx="5241631" cy="51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9CE7E-3F6C-4FDF-A58B-0146D327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777" y="792088"/>
            <a:ext cx="5279302" cy="51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94" y="738837"/>
            <a:ext cx="10538012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Optional 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2279085"/>
            <a:ext cx="5661212" cy="4121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Follow the link and enter the code to play the 2D and 3D shape activities!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https://www.twinkl.co.uk/go/lessons/view/maths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Code: TA9702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4561680"/>
          </a:xfrm>
        </p:spPr>
        <p:txBody>
          <a:bodyPr>
            <a:noAutofit/>
          </a:bodyPr>
          <a:lstStyle/>
          <a:p>
            <a:pPr algn="l"/>
            <a:r>
              <a:rPr lang="en-GB" sz="3200" b="1" u="sng" dirty="0">
                <a:solidFill>
                  <a:srgbClr val="FFFFFF"/>
                </a:solidFill>
              </a:rPr>
              <a:t>Maths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LO: To revise 2D shapes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Red = I didn’t understand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Green = Got it!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6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 b="1" u="sng"/>
              <a:t>Art</a:t>
            </a:r>
            <a:br>
              <a:rPr lang="en-GB" sz="4400"/>
            </a:br>
            <a:r>
              <a:rPr lang="en-GB" sz="4400"/>
              <a:t>LO: To create a picture in the style of Mondrian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3834A4-AEE4-4264-A5D2-276F50D62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r="-1" b="1930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0739-CCA0-4D56-95FD-648733FC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sz="5400" dirty="0"/>
              <a:t>Online Task:</a:t>
            </a:r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82C330A0-EF5E-40BC-8690-2AF9C6D95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9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794A8-09A1-464E-89E1-E43AE152C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520563"/>
            <a:ext cx="6388370" cy="3656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Follow this link to find out about the artist Piet Mondrian!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https://www.tate.org.uk/kids/explore/who-is/who-piet-mondrian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91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Useful Resources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https://www.bbc.co.uk/teach/supermovers</a:t>
            </a:r>
            <a:r>
              <a:rPr lang="en-GB" dirty="0"/>
              <a:t> Times tables, grammar and just for fun!</a:t>
            </a:r>
          </a:p>
          <a:p>
            <a:r>
              <a:rPr lang="en-GB" dirty="0">
                <a:hlinkClick r:id="rId3"/>
              </a:rPr>
              <a:t>https://www.topmarks.co.uk/maths-games/7-11-years/ordering-and-sequencing-numbers</a:t>
            </a:r>
            <a:r>
              <a:rPr lang="en-GB" dirty="0"/>
              <a:t> Maths games</a:t>
            </a:r>
          </a:p>
          <a:p>
            <a:r>
              <a:rPr lang="en-GB" dirty="0">
                <a:hlinkClick r:id="rId4"/>
              </a:rPr>
              <a:t>https://www.bbc.co.uk/teach/ks2-english/zbrwnrd</a:t>
            </a:r>
            <a:r>
              <a:rPr lang="en-GB" dirty="0"/>
              <a:t> English additional resources</a:t>
            </a:r>
          </a:p>
          <a:p>
            <a:r>
              <a:rPr lang="en-GB" dirty="0">
                <a:hlinkClick r:id="rId5"/>
              </a:rPr>
              <a:t>https://www.bbc.co.uk/teach/ks2-maths/zm9my9q</a:t>
            </a:r>
            <a:r>
              <a:rPr lang="en-GB" dirty="0"/>
              <a:t> Maths additional resources</a:t>
            </a:r>
          </a:p>
          <a:p>
            <a:r>
              <a:rPr lang="en-GB" dirty="0">
                <a:hlinkClick r:id="rId6"/>
              </a:rPr>
              <a:t>https://swiggle.org.uk/</a:t>
            </a:r>
            <a:r>
              <a:rPr lang="en-GB" dirty="0"/>
              <a:t> Child safe search engine</a:t>
            </a:r>
          </a:p>
          <a:p>
            <a:r>
              <a:rPr lang="en-GB" dirty="0">
                <a:hlinkClick r:id="rId7"/>
              </a:rPr>
              <a:t>https://www.twinkl.co.uk/go/lessons/view/arithmagic</a:t>
            </a:r>
            <a:r>
              <a:rPr lang="en-GB" dirty="0"/>
              <a:t> </a:t>
            </a:r>
            <a:r>
              <a:rPr lang="en-GB" dirty="0" err="1"/>
              <a:t>Arithmagic</a:t>
            </a:r>
            <a:r>
              <a:rPr lang="en-GB" dirty="0"/>
              <a:t> game. Code: TA5810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5828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4030A1-AADE-4298-B45D-3EF215C7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r="1" b="1181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2FF6EA-D890-4212-92B8-871AF5688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r="-3" b="8918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7" name="Picture 6" descr="A screen shot of a building&#10;&#10;Description automatically generated">
            <a:extLst>
              <a:ext uri="{FF2B5EF4-FFF2-40B4-BE49-F238E27FC236}">
                <a16:creationId xmlns:a16="http://schemas.microsoft.com/office/drawing/2014/main" id="{9DDB6426-D06E-4DFA-BB81-379CADAEE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2" b="6972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9" name="Picture 8" descr="A screen shot of a building&#10;&#10;Description automatically generated">
            <a:extLst>
              <a:ext uri="{FF2B5EF4-FFF2-40B4-BE49-F238E27FC236}">
                <a16:creationId xmlns:a16="http://schemas.microsoft.com/office/drawing/2014/main" id="{A7FB1AF5-DC90-45F2-B108-A44B81C6B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8" r="-4" b="37594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5" name="Picture 4" descr="A picture containing screen, building, window&#10;&#10;Description automatically generated">
            <a:extLst>
              <a:ext uri="{FF2B5EF4-FFF2-40B4-BE49-F238E27FC236}">
                <a16:creationId xmlns:a16="http://schemas.microsoft.com/office/drawing/2014/main" id="{BAAA8CD0-CE37-4F37-BD95-C0D6E5521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9399" b="2"/>
          <a:stretch/>
        </p:blipFill>
        <p:spPr>
          <a:xfrm>
            <a:off x="7287920" y="320039"/>
            <a:ext cx="4572626" cy="62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3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42F1-1506-4B07-8F73-DC21988F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91" y="-62497"/>
            <a:ext cx="3667039" cy="1676603"/>
          </a:xfrm>
        </p:spPr>
        <p:txBody>
          <a:bodyPr>
            <a:normAutofit/>
          </a:bodyPr>
          <a:lstStyle/>
          <a:p>
            <a:r>
              <a:rPr lang="en-GB" b="1" dirty="0"/>
              <a:t>Quick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E4EB-3155-4D74-8EDD-D1B0314A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411359"/>
            <a:ext cx="5513331" cy="520412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Mondrian uses Red, Blue and Yellow in his paintings. These are called P________ colours.</a:t>
            </a:r>
          </a:p>
          <a:p>
            <a:endParaRPr lang="en-GB" sz="2400" dirty="0"/>
          </a:p>
          <a:p>
            <a:r>
              <a:rPr lang="en-GB" sz="2400" dirty="0"/>
              <a:t>Mondrian uses straight lines running in the same direction. These are called p________ lines.</a:t>
            </a:r>
          </a:p>
          <a:p>
            <a:endParaRPr lang="en-GB" sz="2400" dirty="0"/>
          </a:p>
          <a:p>
            <a:r>
              <a:rPr lang="en-GB" sz="2400" dirty="0"/>
              <a:t>Mondrian also uses perpendicular lines. This is when two lines meet at a r______ a_______.</a:t>
            </a:r>
          </a:p>
          <a:p>
            <a:endParaRPr lang="en-GB" sz="2400" dirty="0"/>
          </a:p>
          <a:p>
            <a:r>
              <a:rPr lang="en-GB" sz="2400" dirty="0"/>
              <a:t>Mondrian’s paintings are made up of four sided shapes. These are called q____________.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8F79EA6-9C58-4CA6-B32C-D11F2459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23"/>
          <a:stretch/>
        </p:blipFill>
        <p:spPr>
          <a:xfrm>
            <a:off x="6464447" y="1737362"/>
            <a:ext cx="5397991" cy="43533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4212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42F1-1506-4B07-8F73-DC21988F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991" y="-62497"/>
            <a:ext cx="3667039" cy="1676603"/>
          </a:xfrm>
        </p:spPr>
        <p:txBody>
          <a:bodyPr>
            <a:normAutofit/>
          </a:bodyPr>
          <a:lstStyle/>
          <a:p>
            <a:r>
              <a:rPr lang="en-GB" b="1" dirty="0"/>
              <a:t>Answers!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E4EB-3155-4D74-8EDD-D1B0314A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411359"/>
            <a:ext cx="5513331" cy="520412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Mondrian uses Red, Blue and Yellow in his paintings. These are called </a:t>
            </a:r>
            <a:r>
              <a:rPr lang="en-GB" sz="2400" b="1" dirty="0">
                <a:solidFill>
                  <a:srgbClr val="FF3399"/>
                </a:solidFill>
              </a:rPr>
              <a:t>primary colours.</a:t>
            </a:r>
          </a:p>
          <a:p>
            <a:endParaRPr lang="en-GB" sz="2400" dirty="0"/>
          </a:p>
          <a:p>
            <a:r>
              <a:rPr lang="en-GB" sz="2400" dirty="0"/>
              <a:t>Mondrian uses straight lines running in the same direction. These are called </a:t>
            </a:r>
            <a:r>
              <a:rPr lang="en-GB" sz="2400" b="1" dirty="0">
                <a:solidFill>
                  <a:srgbClr val="FF3399"/>
                </a:solidFill>
              </a:rPr>
              <a:t>parallel</a:t>
            </a:r>
            <a:r>
              <a:rPr lang="en-GB" sz="2400" dirty="0"/>
              <a:t> lines.</a:t>
            </a:r>
          </a:p>
          <a:p>
            <a:endParaRPr lang="en-GB" sz="2400" dirty="0"/>
          </a:p>
          <a:p>
            <a:r>
              <a:rPr lang="en-GB" sz="2400" dirty="0"/>
              <a:t>Mondrian also uses perpendicular lines. This is when two lines meet at a </a:t>
            </a:r>
            <a:r>
              <a:rPr lang="en-GB" sz="2400" b="1" dirty="0">
                <a:solidFill>
                  <a:srgbClr val="FF3399"/>
                </a:solidFill>
              </a:rPr>
              <a:t>right angle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Mondrian’s paintings are made up of four sided shapes. These are called </a:t>
            </a:r>
            <a:r>
              <a:rPr lang="en-GB" sz="2400" b="1" dirty="0">
                <a:solidFill>
                  <a:srgbClr val="FF3399"/>
                </a:solidFill>
              </a:rPr>
              <a:t>quadrilaterals</a:t>
            </a:r>
            <a:r>
              <a:rPr lang="en-GB" sz="2400" dirty="0"/>
              <a:t>.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8F79EA6-9C58-4CA6-B32C-D11F2459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23"/>
          <a:stretch/>
        </p:blipFill>
        <p:spPr>
          <a:xfrm>
            <a:off x="6464447" y="1737362"/>
            <a:ext cx="5397991" cy="43533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901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C6E6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86A50-D345-473E-A934-46F7C404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" y="4685943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We are artists!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41B3D92-1E2D-4A24-B684-D3B9F8E33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0" r="663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E004-3A71-474B-8EE6-7CF9B117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719" y="457200"/>
            <a:ext cx="3976026" cy="585395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FFFFFF"/>
                </a:solidFill>
              </a:rPr>
              <a:t>Can you create a picture in the style of Mondrian?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FFFFF"/>
                </a:solidFill>
              </a:rPr>
              <a:t>Remember to use primary colours, parallel and perpendicular lines.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FFFFF"/>
                </a:solidFill>
              </a:rPr>
              <a:t>You could use coloured pencil, paint or even the computer or tablet!</a:t>
            </a:r>
          </a:p>
        </p:txBody>
      </p:sp>
    </p:spTree>
    <p:extLst>
      <p:ext uri="{BB962C8B-B14F-4D97-AF65-F5344CB8AC3E}">
        <p14:creationId xmlns:p14="http://schemas.microsoft.com/office/powerpoint/2010/main" val="3574491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6DB2-8916-4147-99E1-732FCE33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62" y="0"/>
            <a:ext cx="2610744" cy="1325563"/>
          </a:xfrm>
        </p:spPr>
        <p:txBody>
          <a:bodyPr/>
          <a:lstStyle/>
          <a:p>
            <a:r>
              <a:rPr lang="en-GB" b="1" dirty="0"/>
              <a:t>Examples: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27849-97A4-47EB-9F10-9952A721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66" y="476644"/>
            <a:ext cx="3640196" cy="2428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66CE0-5F27-417A-8880-1054460A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366" y="2981740"/>
            <a:ext cx="3598544" cy="359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636C6-1A1F-498D-AD27-52E8A353E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655" y="484283"/>
            <a:ext cx="4572000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ED2A9-5677-4894-B3C6-BDE9CC9BA8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" r="15770"/>
          <a:stretch/>
        </p:blipFill>
        <p:spPr>
          <a:xfrm>
            <a:off x="297438" y="1215524"/>
            <a:ext cx="3151506" cy="53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8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01/04/2020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Well done! You finished today’s lessons!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I’m looking forward to seeing you all back at school soon!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Ardley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392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describe characters using “power of three”</a:t>
            </a:r>
          </a:p>
        </p:txBody>
      </p:sp>
    </p:spTree>
    <p:extLst>
      <p:ext uri="{BB962C8B-B14F-4D97-AF65-F5344CB8AC3E}">
        <p14:creationId xmlns:p14="http://schemas.microsoft.com/office/powerpoint/2010/main" val="48645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1318881"/>
            <a:ext cx="5729673" cy="40417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describe characters using “power of three”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lined book now!</a:t>
            </a:r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745735" y="1467016"/>
            <a:ext cx="4806184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Its Paddington again!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Can you remember the exciting adjectives we used to describe him?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239220" y="92468"/>
            <a:ext cx="2206138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Red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Soft</a:t>
            </a:r>
            <a:r>
              <a:rPr lang="en-US" sz="2800" dirty="0">
                <a:latin typeface="+mj-lt"/>
                <a:ea typeface="+mj-ea"/>
                <a:cs typeface="+mj-cs"/>
              </a:rPr>
              <a:t> 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Blue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Happy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Friendly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Old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23829-738C-4953-9F45-8B6B4DEA75F4}"/>
              </a:ext>
            </a:extLst>
          </p:cNvPr>
          <p:cNvSpPr txBox="1"/>
          <p:nvPr/>
        </p:nvSpPr>
        <p:spPr>
          <a:xfrm>
            <a:off x="6239220" y="3429000"/>
            <a:ext cx="5791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we describe a part of Paddington using three adjectives in a sentence, it is called “power of three”.</a:t>
            </a:r>
          </a:p>
          <a:p>
            <a:endParaRPr lang="en-GB" sz="2800" dirty="0"/>
          </a:p>
          <a:p>
            <a:r>
              <a:rPr lang="en-GB" sz="2800" dirty="0"/>
              <a:t>Paddington has </a:t>
            </a:r>
            <a:r>
              <a:rPr lang="en-GB" sz="2800" b="1" dirty="0">
                <a:solidFill>
                  <a:srgbClr val="FF3399"/>
                </a:solidFill>
              </a:rPr>
              <a:t>soft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FF3399"/>
                </a:solidFill>
              </a:rPr>
              <a:t>velvety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FF3399"/>
                </a:solidFill>
              </a:rPr>
              <a:t>brown</a:t>
            </a:r>
            <a:r>
              <a:rPr lang="en-GB" sz="2800" dirty="0"/>
              <a:t> fur.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C2D25-79DE-43E9-B4EB-9CA96F151409}"/>
              </a:ext>
            </a:extLst>
          </p:cNvPr>
          <p:cNvSpPr txBox="1"/>
          <p:nvPr/>
        </p:nvSpPr>
        <p:spPr>
          <a:xfrm>
            <a:off x="8578924" y="92468"/>
            <a:ext cx="3452114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Crimson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Velvety</a:t>
            </a:r>
            <a:r>
              <a:rPr lang="en-US" sz="2800" i="1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Sapphire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Cheerful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Welcoming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Old-fashioned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</p:spTree>
    <p:extLst>
      <p:ext uri="{BB962C8B-B14F-4D97-AF65-F5344CB8AC3E}">
        <p14:creationId xmlns:p14="http://schemas.microsoft.com/office/powerpoint/2010/main" val="177097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226E1-AF1B-4494-B83B-B37FED003F48}"/>
              </a:ext>
            </a:extLst>
          </p:cNvPr>
          <p:cNvSpPr txBox="1"/>
          <p:nvPr/>
        </p:nvSpPr>
        <p:spPr>
          <a:xfrm>
            <a:off x="6239220" y="92468"/>
            <a:ext cx="2206138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Red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Soft</a:t>
            </a:r>
            <a:r>
              <a:rPr lang="en-US" sz="2800" dirty="0">
                <a:latin typeface="+mj-lt"/>
                <a:ea typeface="+mj-ea"/>
                <a:cs typeface="+mj-cs"/>
              </a:rPr>
              <a:t> 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Blue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Happy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Friendly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Old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23829-738C-4953-9F45-8B6B4DEA75F4}"/>
              </a:ext>
            </a:extLst>
          </p:cNvPr>
          <p:cNvSpPr txBox="1"/>
          <p:nvPr/>
        </p:nvSpPr>
        <p:spPr>
          <a:xfrm>
            <a:off x="6239220" y="3857947"/>
            <a:ext cx="5791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adjectives could we use to complete the following sentences?</a:t>
            </a:r>
          </a:p>
          <a:p>
            <a:endParaRPr lang="en-GB" sz="2800" dirty="0"/>
          </a:p>
          <a:p>
            <a:r>
              <a:rPr lang="en-GB" sz="2800" dirty="0"/>
              <a:t>No need to write these in your book!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C2D25-79DE-43E9-B4EB-9CA96F151409}"/>
              </a:ext>
            </a:extLst>
          </p:cNvPr>
          <p:cNvSpPr txBox="1"/>
          <p:nvPr/>
        </p:nvSpPr>
        <p:spPr>
          <a:xfrm>
            <a:off x="8578924" y="92468"/>
            <a:ext cx="3452114" cy="29075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Crimson</a:t>
            </a:r>
            <a:r>
              <a:rPr lang="en-US" sz="2800" dirty="0">
                <a:latin typeface="+mj-lt"/>
                <a:ea typeface="+mj-ea"/>
                <a:cs typeface="+mj-cs"/>
              </a:rPr>
              <a:t> hat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Velvety</a:t>
            </a:r>
            <a:r>
              <a:rPr lang="en-US" sz="2800" i="1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fur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Sapphire</a:t>
            </a:r>
            <a:r>
              <a:rPr lang="en-US" sz="2800" dirty="0">
                <a:latin typeface="+mj-lt"/>
                <a:ea typeface="+mj-ea"/>
                <a:cs typeface="+mj-cs"/>
              </a:rPr>
              <a:t> coat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Cheerful</a:t>
            </a:r>
            <a:r>
              <a:rPr lang="en-US" sz="2800" dirty="0">
                <a:latin typeface="+mj-lt"/>
                <a:ea typeface="+mj-ea"/>
                <a:cs typeface="+mj-cs"/>
              </a:rPr>
              <a:t> 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Welcoming</a:t>
            </a:r>
            <a:r>
              <a:rPr lang="en-US" sz="2800" dirty="0">
                <a:latin typeface="+mj-lt"/>
                <a:ea typeface="+mj-ea"/>
                <a:cs typeface="+mj-cs"/>
              </a:rPr>
              <a:t> smile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latin typeface="+mj-lt"/>
                <a:ea typeface="+mj-ea"/>
                <a:cs typeface="+mj-cs"/>
              </a:rPr>
              <a:t>Old-fashioned</a:t>
            </a:r>
            <a:r>
              <a:rPr lang="en-US" sz="2800" dirty="0">
                <a:latin typeface="+mj-lt"/>
                <a:ea typeface="+mj-ea"/>
                <a:cs typeface="+mj-cs"/>
              </a:rPr>
              <a:t> suitcase</a:t>
            </a:r>
          </a:p>
        </p:txBody>
      </p:sp>
    </p:spTree>
    <p:extLst>
      <p:ext uri="{BB962C8B-B14F-4D97-AF65-F5344CB8AC3E}">
        <p14:creationId xmlns:p14="http://schemas.microsoft.com/office/powerpoint/2010/main" val="340805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70938-7C81-4C62-B333-3DAC70AF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" r="-1" b="8416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23829-738C-4953-9F45-8B6B4DEA75F4}"/>
              </a:ext>
            </a:extLst>
          </p:cNvPr>
          <p:cNvSpPr txBox="1"/>
          <p:nvPr/>
        </p:nvSpPr>
        <p:spPr>
          <a:xfrm>
            <a:off x="6255026" y="462740"/>
            <a:ext cx="57918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Paddington has a ______, ______, </a:t>
            </a:r>
            <a:r>
              <a:rPr lang="en-GB" sz="2800" dirty="0">
                <a:solidFill>
                  <a:srgbClr val="FF3399"/>
                </a:solidFill>
              </a:rPr>
              <a:t>red</a:t>
            </a:r>
            <a:r>
              <a:rPr lang="en-GB" sz="2800" dirty="0"/>
              <a:t> hat.</a:t>
            </a:r>
          </a:p>
          <a:p>
            <a:endParaRPr lang="en-GB" sz="2800" dirty="0"/>
          </a:p>
          <a:p>
            <a:r>
              <a:rPr lang="en-GB" sz="2800" dirty="0"/>
              <a:t>Paddington has a </a:t>
            </a:r>
            <a:r>
              <a:rPr lang="en-GB" sz="2800" dirty="0">
                <a:solidFill>
                  <a:srgbClr val="FF3399"/>
                </a:solidFill>
              </a:rPr>
              <a:t>friendly</a:t>
            </a:r>
            <a:r>
              <a:rPr lang="en-GB" sz="2800" dirty="0"/>
              <a:t>, ______, _____ smile.</a:t>
            </a:r>
          </a:p>
          <a:p>
            <a:endParaRPr lang="en-GB" sz="2800" dirty="0"/>
          </a:p>
          <a:p>
            <a:r>
              <a:rPr lang="en-GB" sz="2800" dirty="0"/>
              <a:t>Paddington is holding an </a:t>
            </a:r>
            <a:r>
              <a:rPr lang="en-GB" sz="2800" dirty="0">
                <a:solidFill>
                  <a:srgbClr val="FF3399"/>
                </a:solidFill>
              </a:rPr>
              <a:t>old</a:t>
            </a:r>
            <a:r>
              <a:rPr lang="en-GB" sz="2800" dirty="0"/>
              <a:t>, ______, _____ suitcase.</a:t>
            </a:r>
          </a:p>
          <a:p>
            <a:endParaRPr lang="en-GB" sz="2800" dirty="0"/>
          </a:p>
          <a:p>
            <a:r>
              <a:rPr lang="en-GB" sz="2800" dirty="0"/>
              <a:t>Paddington’s nose is </a:t>
            </a:r>
            <a:r>
              <a:rPr lang="en-GB" sz="2800" dirty="0">
                <a:solidFill>
                  <a:srgbClr val="FF3399"/>
                </a:solidFill>
              </a:rPr>
              <a:t>round</a:t>
            </a:r>
            <a:r>
              <a:rPr lang="en-GB" sz="2800" dirty="0"/>
              <a:t>, _______ and ______.</a:t>
            </a:r>
          </a:p>
          <a:p>
            <a:endParaRPr lang="en-GB" sz="2800" dirty="0"/>
          </a:p>
          <a:p>
            <a:r>
              <a:rPr lang="en-GB" sz="2800" dirty="0"/>
              <a:t>Paddington is wearing a </a:t>
            </a:r>
            <a:r>
              <a:rPr lang="en-GB" sz="2800" dirty="0">
                <a:solidFill>
                  <a:srgbClr val="FF3399"/>
                </a:solidFill>
              </a:rPr>
              <a:t>blue</a:t>
            </a:r>
            <a:r>
              <a:rPr lang="en-GB" sz="2800" dirty="0"/>
              <a:t>, ______, ______ coat.</a:t>
            </a:r>
          </a:p>
        </p:txBody>
      </p:sp>
    </p:spTree>
    <p:extLst>
      <p:ext uri="{BB962C8B-B14F-4D97-AF65-F5344CB8AC3E}">
        <p14:creationId xmlns:p14="http://schemas.microsoft.com/office/powerpoint/2010/main" val="107860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1039</Words>
  <Application>Microsoft Office PowerPoint</Application>
  <PresentationFormat>Widescreen</PresentationFormat>
  <Paragraphs>154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Nova</vt:lpstr>
      <vt:lpstr>Calibri</vt:lpstr>
      <vt:lpstr>Calibri Light</vt:lpstr>
      <vt:lpstr>Office Theme</vt:lpstr>
      <vt:lpstr>Form II Home Learning 01/04/2020</vt:lpstr>
      <vt:lpstr>Form II Home Learning Reminders</vt:lpstr>
      <vt:lpstr>Form II Useful Resources</vt:lpstr>
      <vt:lpstr>English LO: To describe characters using “power of three”</vt:lpstr>
      <vt:lpstr>English LO: To describe characters using “power of three”  Write the date and learning objective in your lined book now!</vt:lpstr>
      <vt:lpstr>PowerPoint Presentation</vt:lpstr>
      <vt:lpstr>PowerPoint Presentation</vt:lpstr>
      <vt:lpstr>PowerPoint Presentation</vt:lpstr>
      <vt:lpstr>PowerPoint Presentation</vt:lpstr>
      <vt:lpstr>Book Task:</vt:lpstr>
      <vt:lpstr>PowerPoint Presentation</vt:lpstr>
      <vt:lpstr>Optional extra tasks</vt:lpstr>
      <vt:lpstr>English LO: To describe characters using “power of three”  How did you find this lesson? Colour a small traffic light at the end of your work.  Red = I didn’t understand Yellow = I need a bit more practice Green = Got it! </vt:lpstr>
      <vt:lpstr>Maths LO: To revise 2D shapes</vt:lpstr>
      <vt:lpstr>Maths LO: To revise 2D shapes  Write the date and learning objective in your squared book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Task:</vt:lpstr>
      <vt:lpstr>PowerPoint Presentation</vt:lpstr>
      <vt:lpstr>PowerPoint Presentation</vt:lpstr>
      <vt:lpstr>PowerPoint Presentation</vt:lpstr>
      <vt:lpstr>PowerPoint Presentation</vt:lpstr>
      <vt:lpstr>Optional extra task</vt:lpstr>
      <vt:lpstr>Maths LO: To revise 2D shapes  How did you find this lesson? Colour a small traffic light at the end of your work.  Red = I didn’t understand Yellow = I need a bit more practice Green = Got it!</vt:lpstr>
      <vt:lpstr>Art LO: To create a picture in the style of Mondrian</vt:lpstr>
      <vt:lpstr>Online Task:</vt:lpstr>
      <vt:lpstr>PowerPoint Presentation</vt:lpstr>
      <vt:lpstr>Quick Quiz!</vt:lpstr>
      <vt:lpstr>Answers!</vt:lpstr>
      <vt:lpstr>We are artists!</vt:lpstr>
      <vt:lpstr>Examples:</vt:lpstr>
      <vt:lpstr>Form II Home Learning 01/04/2020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II Home Learning 01/04/2020</dc:title>
  <dc:creator>Tessa Ardley - Oxford House</dc:creator>
  <cp:lastModifiedBy>Tessa Ardley - Oxford House</cp:lastModifiedBy>
  <cp:revision>1</cp:revision>
  <dcterms:created xsi:type="dcterms:W3CDTF">2020-03-22T13:34:14Z</dcterms:created>
  <dcterms:modified xsi:type="dcterms:W3CDTF">2020-03-22T13:39:04Z</dcterms:modified>
</cp:coreProperties>
</file>