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3" r:id="rId3"/>
    <p:sldId id="304" r:id="rId4"/>
    <p:sldId id="256" r:id="rId5"/>
    <p:sldId id="301" r:id="rId6"/>
    <p:sldId id="276" r:id="rId7"/>
    <p:sldId id="309" r:id="rId8"/>
    <p:sldId id="312" r:id="rId9"/>
    <p:sldId id="313" r:id="rId10"/>
    <p:sldId id="310" r:id="rId11"/>
    <p:sldId id="311" r:id="rId12"/>
    <p:sldId id="308" r:id="rId13"/>
    <p:sldId id="280" r:id="rId14"/>
    <p:sldId id="281" r:id="rId15"/>
    <p:sldId id="289" r:id="rId16"/>
    <p:sldId id="314" r:id="rId17"/>
    <p:sldId id="258" r:id="rId18"/>
    <p:sldId id="287" r:id="rId19"/>
    <p:sldId id="288" r:id="rId20"/>
    <p:sldId id="259" r:id="rId21"/>
    <p:sldId id="317" r:id="rId22"/>
    <p:sldId id="316" r:id="rId23"/>
    <p:sldId id="318" r:id="rId24"/>
    <p:sldId id="319" r:id="rId25"/>
    <p:sldId id="320" r:id="rId26"/>
    <p:sldId id="315" r:id="rId27"/>
    <p:sldId id="322" r:id="rId28"/>
    <p:sldId id="302" r:id="rId29"/>
    <p:sldId id="282" r:id="rId30"/>
    <p:sldId id="264" r:id="rId31"/>
    <p:sldId id="271" r:id="rId32"/>
    <p:sldId id="272" r:id="rId33"/>
    <p:sldId id="323" r:id="rId34"/>
    <p:sldId id="275" r:id="rId35"/>
    <p:sldId id="274" r:id="rId36"/>
    <p:sldId id="325" r:id="rId37"/>
    <p:sldId id="277" r:id="rId38"/>
    <p:sldId id="278" r:id="rId39"/>
    <p:sldId id="279" r:id="rId40"/>
    <p:sldId id="327" r:id="rId41"/>
    <p:sldId id="326" r:id="rId42"/>
    <p:sldId id="284" r:id="rId43"/>
    <p:sldId id="324" r:id="rId44"/>
    <p:sldId id="28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Ardley - Oxford House" initials="TA-OH" lastIdx="1" clrIdx="0">
    <p:extLst>
      <p:ext uri="{19B8F6BF-5375-455C-9EA6-DF929625EA0E}">
        <p15:presenceInfo xmlns:p15="http://schemas.microsoft.com/office/powerpoint/2012/main" userId="S::tessa.ardley@cognita.com::184a98c8-b7bc-4f0b-8e51-464e210bdc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13:23:35.55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369-01D9-4746-8110-11C290F0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BCC67-91AD-4DE7-92FC-E220546F0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1148-7CBD-42A6-B531-045D656E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8F5C-5EC6-477B-9EC2-658E8A61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6ED8-FA00-43AC-93D1-5F24BFF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1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C032-A0D1-4200-8BB4-6E31C5B6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AAB8-767C-403C-801E-78A279630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833F7-5CC9-4AC0-A691-371E88E0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1A5-9BD2-48A2-8714-849B3CA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4EE2-5BD8-466A-BB44-49D8F651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9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9EF53-2F11-4D9E-90B2-C9A1A70B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5CF0A-5897-485D-B1E2-BA0E5C687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66C5-246F-4B00-9935-730E5907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411E-EF02-4E61-98DA-7557837B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3E67-BB69-411A-AC99-5106E9DC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6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31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26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08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38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43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664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54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21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EF4-2068-442C-8E79-A70148D8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09C9-EAB0-420B-AB85-6395AF39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E86B-6094-4030-9229-96EF21AB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AF955-CA21-4C1D-9FE2-0CD65749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1B6F-EF36-4F0F-9CE9-93E56787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10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0321E8B-ABB4-41A5-A6AA-622874371C6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0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C86D-C205-4654-B89F-7ED2E288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DC86-FF12-4062-B388-D61735EA1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DA2BD-B5AB-4460-97ED-AD20FA1D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856C-70E8-4F2E-8907-37D71491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8FC4-051C-4185-AE47-CFB8DD4F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71E-494E-43BE-9929-D59B6ECF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4A2B-C323-4896-98E4-09AC9870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54E1-A8CD-4CD0-9720-15B72A42A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16E4-ADE6-4709-85FD-94DF7507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1EAE-BB0E-41D5-B72E-FF202987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C32CF-8089-4C46-8FEF-FD5E6B7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97BD-8827-4EF0-B449-0CB52D57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8956-6E76-4D63-A337-41403ABE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01BCD-BC44-4164-8842-6B888EB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53108-9E9E-4855-88DD-3287A6DD3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AC516-4B67-4C7B-B9A7-32E47575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E2504-9ED4-476D-954F-EB1247E8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C708C-77B8-4EF0-B9DC-70368642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D1CBC-B455-43B7-97B1-697ADC0A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3C23-1CF0-4102-B102-81D46199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3FD9-AB47-4442-A341-4B643FDA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C7A1-97B0-420A-AD0A-58D3D0C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6565-1335-4921-B5C5-20D0D26A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79661-64C4-470A-81AC-2E0CAC13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F2805-99C5-4777-A36B-F6AA565B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AD558-B4DD-49D5-9C00-4B980A01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7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B600-BD6B-4126-9356-6B6EB2D3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98A0-1F71-44FD-AAC9-6453A315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7C90-38ED-4A0C-8FBD-CF88297E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C397D-ED9E-402B-A5F1-1A43719F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CA0C-C166-463B-B77D-BD27D025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3FAB-0C3D-4CC2-BF2B-43E440A4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3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CF2-A44C-46C0-B58C-D7EEFEF7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4B1C9-9D2B-4D9F-A2A8-3CA974C95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3CFC6-ABDD-49F7-9257-F6B35371C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DEF1-E8E7-4A6D-BF41-5C2216A7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6B149-B507-4F7E-AEFB-161E02DC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9637B-0BBE-448C-B2A6-461D9030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9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87BE-9AF2-4DC3-930E-8B14CE9B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271DB-1B71-44DA-AB73-CE9731E39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40489-DDE6-4A35-9724-9BBCADF5F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5651-DC56-4859-BBB5-5F7960C80B1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CD99-E44B-444F-8AAD-A5F4F0E0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184A-6A84-42D6-BFFA-7FB1A54BF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39A8-93C8-4574-B683-81A059588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4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winkl.co.uk/go/lessons/view/englis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topmarks.co.uk/maths-games/7-11-years/ordering-and-sequencing-numbers" TargetMode="External"/><Relationship Id="rId7" Type="http://schemas.openxmlformats.org/officeDocument/2006/relationships/hyperlink" Target="https://www.twinkl.co.uk/go/lessons/view/arithmagic" TargetMode="External"/><Relationship Id="rId2" Type="http://schemas.openxmlformats.org/officeDocument/2006/relationships/hyperlink" Target="https://www.bbc.co.uk/teach/supermov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iggle.org.uk/" TargetMode="External"/><Relationship Id="rId5" Type="http://schemas.openxmlformats.org/officeDocument/2006/relationships/hyperlink" Target="https://www.bbc.co.uk/teach/ks2-maths/zm9my9q" TargetMode="External"/><Relationship Id="rId4" Type="http://schemas.openxmlformats.org/officeDocument/2006/relationships/hyperlink" Target="https://www.bbc.co.uk/teach/ks2-english/zbrwnr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twinkl.co.uk/go/lessons/view/histor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bbc.co.uk/bitesize/clips/zbns34j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twinkl.co.uk/go/lessons/view/histor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24/03/2020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Today we are learning:</a:t>
            </a:r>
          </a:p>
          <a:p>
            <a:endParaRPr lang="en-GB" dirty="0"/>
          </a:p>
          <a:p>
            <a:r>
              <a:rPr lang="en-GB" dirty="0"/>
              <a:t>English</a:t>
            </a:r>
          </a:p>
          <a:p>
            <a:r>
              <a:rPr lang="en-GB" dirty="0"/>
              <a:t>Maths</a:t>
            </a:r>
          </a:p>
          <a:p>
            <a:r>
              <a:rPr lang="en-GB" dirty="0"/>
              <a:t>History</a:t>
            </a:r>
          </a:p>
          <a:p>
            <a:r>
              <a:rPr lang="en-GB" dirty="0"/>
              <a:t>Optional extras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668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942D1F-F576-411A-A4F0-11B50168FCCC}"/>
              </a:ext>
            </a:extLst>
          </p:cNvPr>
          <p:cNvSpPr txBox="1"/>
          <p:nvPr/>
        </p:nvSpPr>
        <p:spPr>
          <a:xfrm>
            <a:off x="242047" y="197223"/>
            <a:ext cx="69697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Book Task</a:t>
            </a:r>
          </a:p>
          <a:p>
            <a:endParaRPr lang="en-GB" sz="3600" dirty="0"/>
          </a:p>
          <a:p>
            <a:r>
              <a:rPr lang="en-GB" sz="3600" dirty="0"/>
              <a:t>Complete the following activity in your lined book.</a:t>
            </a:r>
          </a:p>
          <a:p>
            <a:endParaRPr lang="en-GB" sz="3600" dirty="0"/>
          </a:p>
          <a:p>
            <a:r>
              <a:rPr lang="en-GB" sz="3600" dirty="0"/>
              <a:t>Don’t forget joined up handwriting, capital letters and full stops!</a:t>
            </a:r>
          </a:p>
          <a:p>
            <a:endParaRPr lang="en-GB" sz="3600" dirty="0"/>
          </a:p>
          <a:p>
            <a:r>
              <a:rPr lang="en-GB" sz="3600" dirty="0">
                <a:solidFill>
                  <a:srgbClr val="00B050"/>
                </a:solidFill>
              </a:rPr>
              <a:t>Challenge: 4 sentences</a:t>
            </a:r>
          </a:p>
          <a:p>
            <a:r>
              <a:rPr lang="en-GB" sz="3600" dirty="0">
                <a:solidFill>
                  <a:srgbClr val="FFFF00"/>
                </a:solidFill>
              </a:rPr>
              <a:t>Super challenge: 7 sentences</a:t>
            </a:r>
          </a:p>
          <a:p>
            <a:r>
              <a:rPr lang="en-GB" sz="3600" dirty="0">
                <a:solidFill>
                  <a:srgbClr val="FF0000"/>
                </a:solidFill>
              </a:rPr>
              <a:t>Supersonic challenge: 10 sentences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6D91D1-020E-4D6B-9CFE-7275C9963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43" y="1690975"/>
            <a:ext cx="4304818" cy="37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ed, room&#10;&#10;Description automatically generated">
            <a:extLst>
              <a:ext uri="{FF2B5EF4-FFF2-40B4-BE49-F238E27FC236}">
                <a16:creationId xmlns:a16="http://schemas.microsoft.com/office/drawing/2014/main" id="{DF9C1D67-C7EF-4C0B-B3FE-7E58CDEEB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9" y="379316"/>
            <a:ext cx="9759950" cy="59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/>
          <a:lstStyle/>
          <a:p>
            <a:r>
              <a:rPr lang="en-GB" b="1" dirty="0"/>
              <a:t>Optional extra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25625"/>
            <a:ext cx="5661212" cy="4566210"/>
          </a:xfrm>
        </p:spPr>
        <p:txBody>
          <a:bodyPr/>
          <a:lstStyle/>
          <a:p>
            <a:r>
              <a:rPr lang="en-GB" dirty="0"/>
              <a:t>Follow the link to Twinkl Go!</a:t>
            </a:r>
          </a:p>
          <a:p>
            <a:r>
              <a:rPr lang="en-GB" dirty="0"/>
              <a:t>Complete the “Space alien preposition hotspots” activity</a:t>
            </a:r>
          </a:p>
          <a:p>
            <a:r>
              <a:rPr lang="en-GB" dirty="0"/>
              <a:t>Complete the “Prepositions wordsearch” activity</a:t>
            </a:r>
          </a:p>
          <a:p>
            <a:r>
              <a:rPr lang="en-GB" dirty="0">
                <a:hlinkClick r:id="rId2"/>
              </a:rPr>
              <a:t>https://www.twinkl.co.uk/go/lessons/view/english</a:t>
            </a:r>
            <a:endParaRPr lang="en-GB" dirty="0"/>
          </a:p>
          <a:p>
            <a:r>
              <a:rPr lang="en-GB" dirty="0"/>
              <a:t>Code: TA1267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869577"/>
            <a:ext cx="5729673" cy="4844746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b="1" u="sng" dirty="0">
                <a:solidFill>
                  <a:srgbClr val="FFFFFF"/>
                </a:solidFill>
              </a:rPr>
              <a:t>English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LO: To recognise and use prepositions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100" dirty="0">
                <a:solidFill>
                  <a:srgbClr val="FFFFFF"/>
                </a:solidFill>
              </a:rPr>
            </a:b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0000"/>
                </a:solidFill>
              </a:rPr>
              <a:t>Red = I didn’t understand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00B050"/>
                </a:solidFill>
              </a:rPr>
              <a:t>Green = Got it!</a:t>
            </a:r>
            <a:br>
              <a:rPr lang="en-GB" sz="4600" dirty="0">
                <a:solidFill>
                  <a:srgbClr val="FFFFFF"/>
                </a:solidFill>
              </a:rPr>
            </a:b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solve length problems</a:t>
            </a:r>
          </a:p>
        </p:txBody>
      </p:sp>
    </p:spTree>
    <p:extLst>
      <p:ext uri="{BB962C8B-B14F-4D97-AF65-F5344CB8AC3E}">
        <p14:creationId xmlns:p14="http://schemas.microsoft.com/office/powerpoint/2010/main" val="163684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01" y="1148838"/>
            <a:ext cx="5729673" cy="4238951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Maths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solve length problems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squared book now!</a:t>
            </a:r>
          </a:p>
        </p:txBody>
      </p:sp>
    </p:spTree>
    <p:extLst>
      <p:ext uri="{BB962C8B-B14F-4D97-AF65-F5344CB8AC3E}">
        <p14:creationId xmlns:p14="http://schemas.microsoft.com/office/powerpoint/2010/main" val="40901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D41F4-236B-4CC7-8543-601DC31D7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9" b="9235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A5D2-29BD-40A4-AD8B-F9096558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408814"/>
            <a:ext cx="5729673" cy="2235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Let’s recap yesterday’s learning!</a:t>
            </a:r>
          </a:p>
        </p:txBody>
      </p:sp>
    </p:spTree>
    <p:extLst>
      <p:ext uri="{BB962C8B-B14F-4D97-AF65-F5344CB8AC3E}">
        <p14:creationId xmlns:p14="http://schemas.microsoft.com/office/powerpoint/2010/main" val="375613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9096D4F9-8782-4F78-BF58-E943873CB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" y="1478244"/>
            <a:ext cx="11477112" cy="40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993044A-EF6B-410D-81DE-DE5552030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5" y="1141218"/>
            <a:ext cx="11902329" cy="44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5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34EFA139-FB16-499D-9773-28B754FA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4" y="1247570"/>
            <a:ext cx="11756131" cy="42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Reminders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/>
          </a:bodyPr>
          <a:lstStyle/>
          <a:p>
            <a:r>
              <a:rPr lang="en-GB" dirty="0"/>
              <a:t>Don’t forget to read every day to an adult or sibling!</a:t>
            </a:r>
          </a:p>
          <a:p>
            <a:r>
              <a:rPr lang="en-GB" dirty="0"/>
              <a:t>Practice your times tables every day!</a:t>
            </a:r>
          </a:p>
          <a:p>
            <a:r>
              <a:rPr lang="en-GB" dirty="0"/>
              <a:t>Continue to practice your spellings!</a:t>
            </a:r>
          </a:p>
          <a:p>
            <a:r>
              <a:rPr lang="en-GB" dirty="0"/>
              <a:t>Work through your maths bond and arithmetic books at your own 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1963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Word problems – let’s look at this one together!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church&#10;&#10;Description automatically generated">
            <a:extLst>
              <a:ext uri="{FF2B5EF4-FFF2-40B4-BE49-F238E27FC236}">
                <a16:creationId xmlns:a16="http://schemas.microsoft.com/office/drawing/2014/main" id="{048C1D2F-C2F4-4BE3-9EC0-B62A5F9CC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5" y="1824909"/>
            <a:ext cx="6290255" cy="4475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B79D9-09F8-4E70-B4E0-DBAE9443F9F6}"/>
              </a:ext>
            </a:extLst>
          </p:cNvPr>
          <p:cNvSpPr txBox="1"/>
          <p:nvPr/>
        </p:nvSpPr>
        <p:spPr>
          <a:xfrm>
            <a:off x="6973294" y="2289976"/>
            <a:ext cx="48900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need to work out the </a:t>
            </a:r>
            <a:r>
              <a:rPr lang="en-GB" b="1" dirty="0"/>
              <a:t>difference</a:t>
            </a:r>
            <a:r>
              <a:rPr lang="en-GB" dirty="0"/>
              <a:t> between the height of the two buildings.</a:t>
            </a:r>
          </a:p>
          <a:p>
            <a:endParaRPr lang="en-GB" dirty="0"/>
          </a:p>
          <a:p>
            <a:r>
              <a:rPr lang="en-GB" dirty="0"/>
              <a:t>To find the </a:t>
            </a:r>
            <a:r>
              <a:rPr lang="en-GB" b="1" dirty="0"/>
              <a:t>difference</a:t>
            </a:r>
            <a:r>
              <a:rPr lang="en-GB" dirty="0"/>
              <a:t> we take the smaller number away from the larger number.</a:t>
            </a:r>
          </a:p>
          <a:p>
            <a:endParaRPr lang="en-GB" dirty="0"/>
          </a:p>
          <a:p>
            <a:r>
              <a:rPr lang="en-GB" dirty="0"/>
              <a:t>38 – 25 = 13</a:t>
            </a:r>
          </a:p>
          <a:p>
            <a:endParaRPr lang="en-GB" dirty="0"/>
          </a:p>
          <a:p>
            <a:r>
              <a:rPr lang="en-GB" dirty="0"/>
              <a:t>Don’t forget to add the unit of measure!</a:t>
            </a:r>
          </a:p>
          <a:p>
            <a:endParaRPr lang="en-GB" dirty="0"/>
          </a:p>
          <a:p>
            <a:r>
              <a:rPr lang="en-GB" dirty="0"/>
              <a:t>13m or 13 meters. </a:t>
            </a:r>
          </a:p>
        </p:txBody>
      </p:sp>
    </p:spTree>
    <p:extLst>
      <p:ext uri="{BB962C8B-B14F-4D97-AF65-F5344CB8AC3E}">
        <p14:creationId xmlns:p14="http://schemas.microsoft.com/office/powerpoint/2010/main" val="24821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Word problems – Try the next ones in your squared book!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67FDB-E0FC-432D-AD4F-805DCCBA653B}"/>
              </a:ext>
            </a:extLst>
          </p:cNvPr>
          <p:cNvSpPr txBox="1"/>
          <p:nvPr/>
        </p:nvSpPr>
        <p:spPr>
          <a:xfrm>
            <a:off x="657308" y="1685676"/>
            <a:ext cx="10877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to number the problems so that you can check your answers at the end!</a:t>
            </a: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5B0B56B-CED8-4072-884A-69440493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2805343"/>
            <a:ext cx="11210925" cy="37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D8883D-520A-48E9-995B-C9E5642FA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41" y="97260"/>
            <a:ext cx="9478226" cy="66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8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4DE16-5CD6-4FFD-BD8D-6B9E74C3B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7" y="88104"/>
            <a:ext cx="9517794" cy="66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1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4C74E8C-D61F-4096-B4A2-8BFF42EDB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7" y="96012"/>
            <a:ext cx="9463100" cy="66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4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0EE11-99CA-4D24-9CDF-0AE9B162C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2" y="108100"/>
            <a:ext cx="9454708" cy="6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Word problems – let’s look at this one together!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B79D9-09F8-4E70-B4E0-DBAE9443F9F6}"/>
              </a:ext>
            </a:extLst>
          </p:cNvPr>
          <p:cNvSpPr txBox="1"/>
          <p:nvPr/>
        </p:nvSpPr>
        <p:spPr>
          <a:xfrm>
            <a:off x="6973294" y="2289976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5" name="Picture 4" descr="A close up of a dog&#10;&#10;Description automatically generated">
            <a:extLst>
              <a:ext uri="{FF2B5EF4-FFF2-40B4-BE49-F238E27FC236}">
                <a16:creationId xmlns:a16="http://schemas.microsoft.com/office/drawing/2014/main" id="{F47A7578-E858-4B53-90CA-A7075D210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8" y="1920792"/>
            <a:ext cx="6320707" cy="4480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75A2B-F982-47E3-BE56-5BDEA97313CC}"/>
              </a:ext>
            </a:extLst>
          </p:cNvPr>
          <p:cNvSpPr txBox="1"/>
          <p:nvPr/>
        </p:nvSpPr>
        <p:spPr>
          <a:xfrm>
            <a:off x="7553739" y="2019631"/>
            <a:ext cx="38802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key information!</a:t>
            </a:r>
            <a:br>
              <a:rPr lang="en-GB" dirty="0"/>
            </a:br>
            <a:endParaRPr lang="en-GB" dirty="0"/>
          </a:p>
          <a:p>
            <a:r>
              <a:rPr lang="en-GB" dirty="0"/>
              <a:t>Spot can jump 36 centimetres (cm)</a:t>
            </a:r>
          </a:p>
          <a:p>
            <a:endParaRPr lang="en-GB" dirty="0"/>
          </a:p>
          <a:p>
            <a:r>
              <a:rPr lang="en-GB" dirty="0"/>
              <a:t>Gruff can jump 6 centimetres (cm) </a:t>
            </a:r>
            <a:r>
              <a:rPr lang="en-GB" b="1" dirty="0"/>
              <a:t>higher</a:t>
            </a:r>
            <a:r>
              <a:rPr lang="en-GB" dirty="0"/>
              <a:t> than spot.</a:t>
            </a:r>
          </a:p>
          <a:p>
            <a:endParaRPr lang="en-GB" dirty="0"/>
          </a:p>
          <a:p>
            <a:r>
              <a:rPr lang="en-GB" dirty="0"/>
              <a:t>We need to find 6 </a:t>
            </a:r>
            <a:r>
              <a:rPr lang="en-GB" b="1" dirty="0"/>
              <a:t>more than </a:t>
            </a:r>
            <a:r>
              <a:rPr lang="en-GB" dirty="0"/>
              <a:t>36.</a:t>
            </a:r>
          </a:p>
          <a:p>
            <a:endParaRPr lang="en-GB" dirty="0"/>
          </a:p>
          <a:p>
            <a:r>
              <a:rPr lang="en-GB" dirty="0"/>
              <a:t>36 </a:t>
            </a:r>
            <a:r>
              <a:rPr lang="en-GB" b="1" dirty="0"/>
              <a:t>+</a:t>
            </a:r>
            <a:r>
              <a:rPr lang="en-GB" dirty="0"/>
              <a:t> 6 = 42</a:t>
            </a:r>
          </a:p>
          <a:p>
            <a:endParaRPr lang="en-GB" dirty="0"/>
          </a:p>
          <a:p>
            <a:r>
              <a:rPr lang="en-GB" dirty="0"/>
              <a:t>Don’t forget to add the unit of measure!</a:t>
            </a:r>
            <a:br>
              <a:rPr lang="en-GB" dirty="0"/>
            </a:br>
            <a:endParaRPr lang="en-GB" dirty="0"/>
          </a:p>
          <a:p>
            <a:r>
              <a:rPr lang="en-GB" dirty="0"/>
              <a:t>42cm or 42 centimetres</a:t>
            </a:r>
          </a:p>
        </p:txBody>
      </p:sp>
    </p:spTree>
    <p:extLst>
      <p:ext uri="{BB962C8B-B14F-4D97-AF65-F5344CB8AC3E}">
        <p14:creationId xmlns:p14="http://schemas.microsoft.com/office/powerpoint/2010/main" val="10047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833D0-C83A-4E3D-A6BA-174364E8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Word problems Answers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B79D9-09F8-4E70-B4E0-DBAE9443F9F6}"/>
              </a:ext>
            </a:extLst>
          </p:cNvPr>
          <p:cNvSpPr txBox="1"/>
          <p:nvPr/>
        </p:nvSpPr>
        <p:spPr>
          <a:xfrm>
            <a:off x="6973294" y="2289976"/>
            <a:ext cx="4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9A62F-BA32-4FF7-96C0-29E6EC756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82" y="1509604"/>
            <a:ext cx="7442112" cy="52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9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6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4561680"/>
          </a:xfrm>
        </p:spPr>
        <p:txBody>
          <a:bodyPr>
            <a:noAutofit/>
          </a:bodyPr>
          <a:lstStyle/>
          <a:p>
            <a:pPr algn="l"/>
            <a:r>
              <a:rPr lang="en-GB" sz="3200" b="1" u="sng" dirty="0">
                <a:solidFill>
                  <a:srgbClr val="FFFFFF"/>
                </a:solidFill>
              </a:rPr>
              <a:t>Maths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LO: To solve length problems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How did you find this lesson? Colour a small traffic light at the end of your work.</a:t>
            </a:r>
            <a:br>
              <a:rPr lang="en-GB" sz="3200" dirty="0">
                <a:solidFill>
                  <a:srgbClr val="FFFFFF"/>
                </a:solidFill>
              </a:rPr>
            </a:b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Red = I didn’t understand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00"/>
                </a:solidFill>
              </a:rPr>
              <a:t>Yellow = I need a bit more practice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00B050"/>
                </a:solidFill>
              </a:rPr>
              <a:t>Green = Got it!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91B8F-838F-4562-8EB8-5A109BB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r="9093" b="26963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3800" b="1" u="sng">
                <a:solidFill>
                  <a:srgbClr val="FFFFFF"/>
                </a:solidFill>
              </a:rPr>
              <a:t>History</a:t>
            </a:r>
            <a:br>
              <a:rPr lang="en-GB" sz="3800">
                <a:solidFill>
                  <a:srgbClr val="FFFFFF"/>
                </a:solidFill>
              </a:rPr>
            </a:br>
            <a:r>
              <a:rPr lang="en-GB" sz="3800">
                <a:solidFill>
                  <a:srgbClr val="FFFFFF"/>
                </a:solidFill>
              </a:rPr>
              <a:t>LO: To understand the differences between Roman Soldiers and Celtic Warriors</a:t>
            </a:r>
          </a:p>
        </p:txBody>
      </p:sp>
    </p:spTree>
    <p:extLst>
      <p:ext uri="{BB962C8B-B14F-4D97-AF65-F5344CB8AC3E}">
        <p14:creationId xmlns:p14="http://schemas.microsoft.com/office/powerpoint/2010/main" val="22012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Useful Resources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97244" cy="4049881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https://www.bbc.co.uk/teach/supermovers</a:t>
            </a:r>
            <a:r>
              <a:rPr lang="en-GB" dirty="0"/>
              <a:t> Times tables, grammar and just for fun!</a:t>
            </a:r>
          </a:p>
          <a:p>
            <a:r>
              <a:rPr lang="en-GB" dirty="0">
                <a:hlinkClick r:id="rId3"/>
              </a:rPr>
              <a:t>https://www.topmarks.co.uk/maths-games/7-11-years/ordering-and-sequencing-numbers</a:t>
            </a:r>
            <a:r>
              <a:rPr lang="en-GB" dirty="0"/>
              <a:t> Maths games</a:t>
            </a:r>
          </a:p>
          <a:p>
            <a:r>
              <a:rPr lang="en-GB" dirty="0">
                <a:hlinkClick r:id="rId4"/>
              </a:rPr>
              <a:t>https://www.bbc.co.uk/teach/ks2-english/zbrwnrd</a:t>
            </a:r>
            <a:r>
              <a:rPr lang="en-GB" dirty="0"/>
              <a:t> English additional resources</a:t>
            </a:r>
          </a:p>
          <a:p>
            <a:r>
              <a:rPr lang="en-GB" dirty="0">
                <a:hlinkClick r:id="rId5"/>
              </a:rPr>
              <a:t>https://www.bbc.co.uk/teach/ks2-maths/zm9my9q</a:t>
            </a:r>
            <a:r>
              <a:rPr lang="en-GB" dirty="0"/>
              <a:t> Maths additional resources</a:t>
            </a:r>
          </a:p>
          <a:p>
            <a:r>
              <a:rPr lang="en-GB" dirty="0">
                <a:hlinkClick r:id="rId6"/>
              </a:rPr>
              <a:t>https://swiggle.org.uk/</a:t>
            </a:r>
            <a:r>
              <a:rPr lang="en-GB" dirty="0"/>
              <a:t> Child safe search engine</a:t>
            </a:r>
          </a:p>
          <a:p>
            <a:r>
              <a:rPr lang="en-GB" dirty="0">
                <a:hlinkClick r:id="rId7"/>
              </a:rPr>
              <a:t>https://www.twinkl.co.uk/go/lessons/view/arithmagic</a:t>
            </a:r>
            <a:r>
              <a:rPr lang="en-GB" dirty="0"/>
              <a:t> </a:t>
            </a:r>
            <a:r>
              <a:rPr lang="en-GB" dirty="0" err="1"/>
              <a:t>Arithmagic</a:t>
            </a:r>
            <a:r>
              <a:rPr lang="en-GB" dirty="0"/>
              <a:t> game. Code: TA5810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5828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D0601FB-54BC-40DE-AD98-A1FDFF10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Roman Army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59A44201-A9C7-482A-B2E0-FF4996DB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350964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brilliance of the Roman army was the key to Rome’s success in building its empire.</a:t>
            </a:r>
          </a:p>
        </p:txBody>
      </p:sp>
      <p:pic>
        <p:nvPicPr>
          <p:cNvPr id="9220" name="Picture 8">
            <a:extLst>
              <a:ext uri="{FF2B5EF4-FFF2-40B4-BE49-F238E27FC236}">
                <a16:creationId xmlns:a16="http://schemas.microsoft.com/office/drawing/2014/main" id="{21B59646-A62A-4526-88B4-F1011AB14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4" y="2152651"/>
            <a:ext cx="59213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E004874-43BF-4E7D-A62F-13C475F8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Start of the Roman Army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55BB86C-0310-4D23-9D9A-DE2CFD8D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350963"/>
            <a:ext cx="76327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the beginning, the soldiers were the better-off citizens who were sent home at the end of the war.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Romans copied Greek armies and fought on foot with long spears.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Roman power grew, more and more people were made to join the army.</a:t>
            </a:r>
          </a:p>
        </p:txBody>
      </p:sp>
      <p:sp>
        <p:nvSpPr>
          <p:cNvPr id="10244" name="Title 20">
            <a:extLst>
              <a:ext uri="{FF2B5EF4-FFF2-40B4-BE49-F238E27FC236}">
                <a16:creationId xmlns:a16="http://schemas.microsoft.com/office/drawing/2014/main" id="{8588F0B9-5081-4B81-BC67-BA826A6700EB}"/>
              </a:ext>
            </a:extLst>
          </p:cNvPr>
          <p:cNvSpPr>
            <a:spLocks/>
          </p:cNvSpPr>
          <p:nvPr/>
        </p:nvSpPr>
        <p:spPr bwMode="auto">
          <a:xfrm>
            <a:off x="1981201" y="3419476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latin typeface="Twinkl SemiBold" pitchFamily="2" charset="0"/>
              </a:rPr>
              <a:t>How the Army Changed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23D2EC50-2645-48B2-85C1-01EFD779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4387851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the army grew bigger, it had to fight further away from home.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Being a soldier became a full-time job, where the soldiers were highly trained and tough. They were no longer sent home at the end of a battle.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CD447D65-4EBE-42C0-93FC-BFE6D6EC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Start of the Roman Army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49C8B-4073-4347-8B30-219C9FF3FCCC}"/>
              </a:ext>
            </a:extLst>
          </p:cNvPr>
          <p:cNvSpPr/>
          <p:nvPr/>
        </p:nvSpPr>
        <p:spPr>
          <a:xfrm>
            <a:off x="2274888" y="1319213"/>
            <a:ext cx="7632700" cy="2914650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>
              <a:defRPr/>
            </a:pPr>
            <a:r>
              <a:rPr lang="en-GB" dirty="0"/>
              <a:t>Roman soldiers were grouped into larger numbers called legions. There were about 30 of these at different times. </a:t>
            </a:r>
          </a:p>
          <a:p>
            <a:pPr>
              <a:defRPr/>
            </a:pPr>
            <a:br>
              <a:rPr lang="en-GB" dirty="0"/>
            </a:br>
            <a:r>
              <a:rPr lang="en-GB" dirty="0"/>
              <a:t>Legions were divided into 10 cohorts of 480 men.  </a:t>
            </a:r>
          </a:p>
          <a:p>
            <a:pPr>
              <a:defRPr/>
            </a:pPr>
            <a:br>
              <a:rPr lang="en-GB" dirty="0"/>
            </a:br>
            <a:r>
              <a:rPr lang="en-GB" dirty="0"/>
              <a:t>Cohorts were divided into 6 centuries of about 80 men led by a centurion.</a:t>
            </a:r>
          </a:p>
          <a:p>
            <a:pPr>
              <a:defRPr/>
            </a:pPr>
            <a:br>
              <a:rPr lang="en-GB" dirty="0"/>
            </a:br>
            <a:r>
              <a:rPr lang="en-GB" dirty="0"/>
              <a:t>Centuries were divided into 10 groups of 8 men who shared a tent or barrack room.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1FEF9EF6-AC56-4103-9310-9C6333EC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835400"/>
            <a:ext cx="1219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>
            <a:extLst>
              <a:ext uri="{FF2B5EF4-FFF2-40B4-BE49-F238E27FC236}">
                <a16:creationId xmlns:a16="http://schemas.microsoft.com/office/drawing/2014/main" id="{11A46928-43A5-4624-9F9A-6115A74AB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835400"/>
            <a:ext cx="12176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>
            <a:extLst>
              <a:ext uri="{FF2B5EF4-FFF2-40B4-BE49-F238E27FC236}">
                <a16:creationId xmlns:a16="http://schemas.microsoft.com/office/drawing/2014/main" id="{35BC16DF-CBC0-4F7B-89D1-C40A205F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3835400"/>
            <a:ext cx="12176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FDBDECD7-7958-4152-8884-2058BD9AB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835400"/>
            <a:ext cx="12176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>
            <a:extLst>
              <a:ext uri="{FF2B5EF4-FFF2-40B4-BE49-F238E27FC236}">
                <a16:creationId xmlns:a16="http://schemas.microsoft.com/office/drawing/2014/main" id="{9CFF124A-60B2-4F25-B1C4-62DDAF4B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835400"/>
            <a:ext cx="1219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>
            <a:extLst>
              <a:ext uri="{FF2B5EF4-FFF2-40B4-BE49-F238E27FC236}">
                <a16:creationId xmlns:a16="http://schemas.microsoft.com/office/drawing/2014/main" id="{DC2D6A30-34C8-42AE-B6CD-30A10B00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3835400"/>
            <a:ext cx="12176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>
            <a:extLst>
              <a:ext uri="{FF2B5EF4-FFF2-40B4-BE49-F238E27FC236}">
                <a16:creationId xmlns:a16="http://schemas.microsoft.com/office/drawing/2014/main" id="{02EC018B-4766-457C-823F-3141DD28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835400"/>
            <a:ext cx="12176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>
            <a:extLst>
              <a:ext uri="{FF2B5EF4-FFF2-40B4-BE49-F238E27FC236}">
                <a16:creationId xmlns:a16="http://schemas.microsoft.com/office/drawing/2014/main" id="{0145F8A3-B0B3-4F0F-8829-0A7562E3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6" y="3835400"/>
            <a:ext cx="12176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5">
            <a:extLst>
              <a:ext uri="{FF2B5EF4-FFF2-40B4-BE49-F238E27FC236}">
                <a16:creationId xmlns:a16="http://schemas.microsoft.com/office/drawing/2014/main" id="{2DBD6FC3-8111-45C4-B250-CE08028F1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3835400"/>
            <a:ext cx="12176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>
            <a:extLst>
              <a:ext uri="{FF2B5EF4-FFF2-40B4-BE49-F238E27FC236}">
                <a16:creationId xmlns:a16="http://schemas.microsoft.com/office/drawing/2014/main" id="{FACF525B-8D35-4293-9517-038EBC00C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418014"/>
            <a:ext cx="1219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7">
            <a:extLst>
              <a:ext uri="{FF2B5EF4-FFF2-40B4-BE49-F238E27FC236}">
                <a16:creationId xmlns:a16="http://schemas.microsoft.com/office/drawing/2014/main" id="{49B0AA36-62E4-4019-88A3-8D938036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4418014"/>
            <a:ext cx="12176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8">
            <a:extLst>
              <a:ext uri="{FF2B5EF4-FFF2-40B4-BE49-F238E27FC236}">
                <a16:creationId xmlns:a16="http://schemas.microsoft.com/office/drawing/2014/main" id="{08209877-53C8-4A34-A578-433FBF903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4418014"/>
            <a:ext cx="1219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9">
            <a:extLst>
              <a:ext uri="{FF2B5EF4-FFF2-40B4-BE49-F238E27FC236}">
                <a16:creationId xmlns:a16="http://schemas.microsoft.com/office/drawing/2014/main" id="{1A82327B-0509-4C50-8F9E-BBE06BD4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418014"/>
            <a:ext cx="12176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1">
            <a:extLst>
              <a:ext uri="{FF2B5EF4-FFF2-40B4-BE49-F238E27FC236}">
                <a16:creationId xmlns:a16="http://schemas.microsoft.com/office/drawing/2014/main" id="{A6AA29C6-C2C9-4A58-B799-88A5E3A6F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418014"/>
            <a:ext cx="12176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2">
            <a:extLst>
              <a:ext uri="{FF2B5EF4-FFF2-40B4-BE49-F238E27FC236}">
                <a16:creationId xmlns:a16="http://schemas.microsoft.com/office/drawing/2014/main" id="{8598FB2D-C34B-4816-8648-2F84C40F7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418014"/>
            <a:ext cx="12176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3">
            <a:extLst>
              <a:ext uri="{FF2B5EF4-FFF2-40B4-BE49-F238E27FC236}">
                <a16:creationId xmlns:a16="http://schemas.microsoft.com/office/drawing/2014/main" id="{5254FF98-47DF-4D16-A1ED-E523EB18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418014"/>
            <a:ext cx="12176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4">
            <a:extLst>
              <a:ext uri="{FF2B5EF4-FFF2-40B4-BE49-F238E27FC236}">
                <a16:creationId xmlns:a16="http://schemas.microsoft.com/office/drawing/2014/main" id="{3856B548-06F1-4FB6-A38A-C75C0D5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418014"/>
            <a:ext cx="1219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5">
            <a:extLst>
              <a:ext uri="{FF2B5EF4-FFF2-40B4-BE49-F238E27FC236}">
                <a16:creationId xmlns:a16="http://schemas.microsoft.com/office/drawing/2014/main" id="{8D82C8A5-4D84-417B-AF6D-718059DB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418014"/>
            <a:ext cx="1219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6">
            <a:extLst>
              <a:ext uri="{FF2B5EF4-FFF2-40B4-BE49-F238E27FC236}">
                <a16:creationId xmlns:a16="http://schemas.microsoft.com/office/drawing/2014/main" id="{33135683-8871-411A-87CA-828A231C3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835400"/>
            <a:ext cx="12176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7">
            <a:extLst>
              <a:ext uri="{FF2B5EF4-FFF2-40B4-BE49-F238E27FC236}">
                <a16:creationId xmlns:a16="http://schemas.microsoft.com/office/drawing/2014/main" id="{8CBB541A-0CCB-47E3-89B5-BCCFB4726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418014"/>
            <a:ext cx="1219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8">
            <a:extLst>
              <a:ext uri="{FF2B5EF4-FFF2-40B4-BE49-F238E27FC236}">
                <a16:creationId xmlns:a16="http://schemas.microsoft.com/office/drawing/2014/main" id="{6F07B559-900B-4FB7-B7F6-4C84B6FC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835400"/>
            <a:ext cx="1219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9">
            <a:extLst>
              <a:ext uri="{FF2B5EF4-FFF2-40B4-BE49-F238E27FC236}">
                <a16:creationId xmlns:a16="http://schemas.microsoft.com/office/drawing/2014/main" id="{ACD357F6-1510-47B7-BB3D-82108B9C7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4418014"/>
            <a:ext cx="1219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30">
            <a:extLst>
              <a:ext uri="{FF2B5EF4-FFF2-40B4-BE49-F238E27FC236}">
                <a16:creationId xmlns:a16="http://schemas.microsoft.com/office/drawing/2014/main" id="{05BEF801-1C77-4ADA-8363-825034614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1" y="4418014"/>
            <a:ext cx="12176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7389-780E-4447-9AA8-1C64EA8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b="1" dirty="0"/>
              <a:t>Online Task!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FD9E-75A3-409B-AA55-FF5CF5DA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Follow the link to Twinkl Go!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https://www.twinkl.co.uk/go/lessons/view/history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Enter Code: TA7439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Watch the “A Roman Soldiers life for me” video clip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22B162-47EE-430F-BE5D-238329CE4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r="1" b="1962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2720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F32D6A-C63F-41CB-8A4E-9A2E11F5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sz="3600" dirty="0"/>
              <a:t>How Did You Become a Legionary?</a:t>
            </a:r>
            <a:endParaRPr lang="en-GB" sz="3600" dirty="0">
              <a:latin typeface="+mn-lt"/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8C4AD719-4E45-4E48-9A86-5757405ED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473200"/>
            <a:ext cx="76327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legions were made up of recommended Roman citizens.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Recruits had to be 25 and in the army for at least 20 years.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Legionaries were not allowed to be married whilst they were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in the army.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F314FEA6-37A5-4859-8249-14586FCE3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4262439"/>
            <a:ext cx="7518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                   Soldiers could join as an auxiliary. Auxiliaries often had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                  special skills such as horse riding and archery. The auxiliary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                soldiers would receive citizenship when they retired.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13317" name="Title 20">
            <a:extLst>
              <a:ext uri="{FF2B5EF4-FFF2-40B4-BE49-F238E27FC236}">
                <a16:creationId xmlns:a16="http://schemas.microsoft.com/office/drawing/2014/main" id="{4307E386-B113-41B0-94C0-531D8FB2F3EB}"/>
              </a:ext>
            </a:extLst>
          </p:cNvPr>
          <p:cNvSpPr>
            <a:spLocks/>
          </p:cNvSpPr>
          <p:nvPr/>
        </p:nvSpPr>
        <p:spPr bwMode="auto">
          <a:xfrm>
            <a:off x="2063751" y="3128963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1"/>
              <a:t>What If You Were Not a Roman Citizen?</a:t>
            </a:r>
            <a:endParaRPr lang="en-GB" altLang="en-US" sz="3200" b="1">
              <a:latin typeface="Twinkl SemiBold" pitchFamily="2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3ABC3254-AAC1-42C1-A4F5-4C33A4546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271589"/>
            <a:ext cx="9604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>
            <a:extLst>
              <a:ext uri="{FF2B5EF4-FFF2-40B4-BE49-F238E27FC236}">
                <a16:creationId xmlns:a16="http://schemas.microsoft.com/office/drawing/2014/main" id="{E0AD7FA7-746D-4EF9-AA83-CAC5A89C5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900489"/>
            <a:ext cx="14859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2912AC1-0B98-4D13-8C5F-C3C32500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sz="3600" dirty="0"/>
              <a:t>Legionary’s Uniform</a:t>
            </a:r>
            <a:endParaRPr lang="en-GB" sz="3600" dirty="0">
              <a:latin typeface="+mn-lt"/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3905D50B-87BC-43A3-8AE4-151E2220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5676901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What makes the legionary's uniform and equipment so effective?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4340" name="Picture 15">
            <a:extLst>
              <a:ext uri="{FF2B5EF4-FFF2-40B4-BE49-F238E27FC236}">
                <a16:creationId xmlns:a16="http://schemas.microsoft.com/office/drawing/2014/main" id="{27796682-AF60-402F-B362-FEC598A9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127125"/>
            <a:ext cx="342106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6">
            <a:extLst>
              <a:ext uri="{FF2B5EF4-FFF2-40B4-BE49-F238E27FC236}">
                <a16:creationId xmlns:a16="http://schemas.microsoft.com/office/drawing/2014/main" id="{D1DED382-8332-49EF-A356-83ABB0794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452563"/>
            <a:ext cx="229076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7">
            <a:extLst>
              <a:ext uri="{FF2B5EF4-FFF2-40B4-BE49-F238E27FC236}">
                <a16:creationId xmlns:a16="http://schemas.microsoft.com/office/drawing/2014/main" id="{E95710D4-E4D1-493C-B089-C76D60E2E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998914"/>
            <a:ext cx="16256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8">
            <a:extLst>
              <a:ext uri="{FF2B5EF4-FFF2-40B4-BE49-F238E27FC236}">
                <a16:creationId xmlns:a16="http://schemas.microsoft.com/office/drawing/2014/main" id="{FD7273F2-540B-44B7-BF95-F8EAF28DD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149601"/>
            <a:ext cx="252571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9">
            <a:extLst>
              <a:ext uri="{FF2B5EF4-FFF2-40B4-BE49-F238E27FC236}">
                <a16:creationId xmlns:a16="http://schemas.microsoft.com/office/drawing/2014/main" id="{7DE50B17-58F6-42F2-9B21-76ACA6ADD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330325"/>
            <a:ext cx="17541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1">
            <a:extLst>
              <a:ext uri="{FF2B5EF4-FFF2-40B4-BE49-F238E27FC236}">
                <a16:creationId xmlns:a16="http://schemas.microsoft.com/office/drawing/2014/main" id="{7C7BC07F-37BF-4C0E-AE40-31AABB395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939800"/>
            <a:ext cx="3500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3F6831C-0EA3-4E4A-B0A0-2AF8676B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sz="3600" dirty="0"/>
              <a:t>Legionary’s Training</a:t>
            </a:r>
            <a:endParaRPr lang="en-GB" sz="3600" dirty="0">
              <a:latin typeface="+mn-lt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D98B294B-7E7E-458B-B46E-2A1138EA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6" y="1439863"/>
            <a:ext cx="6442075" cy="31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Learn to build camps, swim, sling stones, ride horses, mount and dismount horses fully armed with his shield and no stirrups.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a drill once a day, twice if he was a recruit.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March 30km, three times a month, wearing his armour which weighed 20kg.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Learn how to use a sword, spear and fight mock battles with weapons which had covered tips for safety.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15364" name="Picture 22">
            <a:extLst>
              <a:ext uri="{FF2B5EF4-FFF2-40B4-BE49-F238E27FC236}">
                <a16:creationId xmlns:a16="http://schemas.microsoft.com/office/drawing/2014/main" id="{36719AE1-0C74-4281-85AD-B567B0B4A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0519">
            <a:off x="5734844" y="3069431"/>
            <a:ext cx="349885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3">
            <a:extLst>
              <a:ext uri="{FF2B5EF4-FFF2-40B4-BE49-F238E27FC236}">
                <a16:creationId xmlns:a16="http://schemas.microsoft.com/office/drawing/2014/main" id="{BD068316-77ED-4437-9B49-E26912DD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2540">
            <a:off x="3034507" y="4114007"/>
            <a:ext cx="22907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4">
            <a:extLst>
              <a:ext uri="{FF2B5EF4-FFF2-40B4-BE49-F238E27FC236}">
                <a16:creationId xmlns:a16="http://schemas.microsoft.com/office/drawing/2014/main" id="{8312A85B-C4D4-45FF-A89E-9CA98D756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6" y="1544639"/>
            <a:ext cx="4619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5">
            <a:extLst>
              <a:ext uri="{FF2B5EF4-FFF2-40B4-BE49-F238E27FC236}">
                <a16:creationId xmlns:a16="http://schemas.microsoft.com/office/drawing/2014/main" id="{E2788515-BA73-4B4C-A217-89D115589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6" y="2519364"/>
            <a:ext cx="4619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6">
            <a:extLst>
              <a:ext uri="{FF2B5EF4-FFF2-40B4-BE49-F238E27FC236}">
                <a16:creationId xmlns:a16="http://schemas.microsoft.com/office/drawing/2014/main" id="{B14C33A5-3A9A-428D-BE0A-32B24A2E6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6" y="3203575"/>
            <a:ext cx="4619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7">
            <a:extLst>
              <a:ext uri="{FF2B5EF4-FFF2-40B4-BE49-F238E27FC236}">
                <a16:creationId xmlns:a16="http://schemas.microsoft.com/office/drawing/2014/main" id="{DCCAE223-43B0-4C5D-B170-1B1DBDBB7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6" y="4017964"/>
            <a:ext cx="4619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66C1793-1A11-45B5-8929-8C33947E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sz="3600" dirty="0"/>
              <a:t>Legionary’s Training</a:t>
            </a:r>
            <a:endParaRPr lang="en-GB" sz="3600" dirty="0">
              <a:latin typeface="+mn-lt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8459B282-729C-4BCC-99C0-D97E69617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801939"/>
            <a:ext cx="36988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Turtle was used to advance towards the enemy by creating a shell out of shields around a group of soldiers. </a:t>
            </a:r>
          </a:p>
        </p:txBody>
      </p:sp>
      <p:sp>
        <p:nvSpPr>
          <p:cNvPr id="16388" name="Rectangle 10">
            <a:extLst>
              <a:ext uri="{FF2B5EF4-FFF2-40B4-BE49-F238E27FC236}">
                <a16:creationId xmlns:a16="http://schemas.microsoft.com/office/drawing/2014/main" id="{7D24E438-41C4-4728-B707-1C5CA9DB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9" y="2846389"/>
            <a:ext cx="3711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Wedge was used to divide the enemy by the legion creating a ‘V’.</a:t>
            </a:r>
          </a:p>
        </p:txBody>
      </p:sp>
      <p:sp>
        <p:nvSpPr>
          <p:cNvPr id="16389" name="Rectangle 11">
            <a:extLst>
              <a:ext uri="{FF2B5EF4-FFF2-40B4-BE49-F238E27FC236}">
                <a16:creationId xmlns:a16="http://schemas.microsoft.com/office/drawing/2014/main" id="{3BD71EF9-DAFD-4670-8605-D829D4550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5089525"/>
            <a:ext cx="36988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/>
              <a:t>The Repel Cavalry was used to protect against soldiers on horses. Soldiers used their shield as protection and threw spears. </a:t>
            </a:r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16390" name="Rectangle 12">
            <a:extLst>
              <a:ext uri="{FF2B5EF4-FFF2-40B4-BE49-F238E27FC236}">
                <a16:creationId xmlns:a16="http://schemas.microsoft.com/office/drawing/2014/main" id="{C192ED16-44F2-4DE5-9718-02741F94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5089525"/>
            <a:ext cx="36972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Orb was used when the army had been split. The legionaries would protect the archers and officers. </a:t>
            </a:r>
          </a:p>
        </p:txBody>
      </p:sp>
      <p:pic>
        <p:nvPicPr>
          <p:cNvPr id="16391" name="Picture 23">
            <a:extLst>
              <a:ext uri="{FF2B5EF4-FFF2-40B4-BE49-F238E27FC236}">
                <a16:creationId xmlns:a16="http://schemas.microsoft.com/office/drawing/2014/main" id="{A53B441F-2DF9-4115-B959-78545EB73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308100"/>
            <a:ext cx="22939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4">
            <a:extLst>
              <a:ext uri="{FF2B5EF4-FFF2-40B4-BE49-F238E27FC236}">
                <a16:creationId xmlns:a16="http://schemas.microsoft.com/office/drawing/2014/main" id="{06E224B8-ED21-4FE4-9ED1-14C5EE2B9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4" y="1316039"/>
            <a:ext cx="22685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5">
            <a:extLst>
              <a:ext uri="{FF2B5EF4-FFF2-40B4-BE49-F238E27FC236}">
                <a16:creationId xmlns:a16="http://schemas.microsoft.com/office/drawing/2014/main" id="{9AB61AD8-7668-43E3-B15B-4A297A28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6" r="7175" b="9995"/>
          <a:stretch>
            <a:fillRect/>
          </a:stretch>
        </p:blipFill>
        <p:spPr bwMode="auto">
          <a:xfrm>
            <a:off x="2895601" y="3803650"/>
            <a:ext cx="22272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6">
            <a:extLst>
              <a:ext uri="{FF2B5EF4-FFF2-40B4-BE49-F238E27FC236}">
                <a16:creationId xmlns:a16="http://schemas.microsoft.com/office/drawing/2014/main" id="{1444EB2C-D5B5-41FE-A37E-E19816D59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/>
          <a:stretch>
            <a:fillRect/>
          </a:stretch>
        </p:blipFill>
        <p:spPr bwMode="auto">
          <a:xfrm>
            <a:off x="6662738" y="3722689"/>
            <a:ext cx="2366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5868899A-A0B9-4D44-8E06-9C34B19C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Punishments and Rewards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601FE730-2B6D-4FD2-8952-8E3C41F2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362075"/>
            <a:ext cx="76327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Discipline was very harsh. Soldiers were beaten if they did not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follow orders.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Deserters and soldiers who left their post or fell asleep whilst on look-out were beaten to death by their fellow soldiers.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a more positive note, there were awards for bravery for different ranks, such as medals, arm and neck bands. Gold crowns and silver spears were given to officers.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3D617462-7BA9-42F9-9361-BAAA860B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3721101"/>
            <a:ext cx="300196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>
            <a:extLst>
              <a:ext uri="{FF2B5EF4-FFF2-40B4-BE49-F238E27FC236}">
                <a16:creationId xmlns:a16="http://schemas.microsoft.com/office/drawing/2014/main" id="{71B3A47A-7788-4DC6-AD29-A7D570CE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4" y="4440239"/>
            <a:ext cx="169703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>
            <a:extLst>
              <a:ext uri="{FF2B5EF4-FFF2-40B4-BE49-F238E27FC236}">
                <a16:creationId xmlns:a16="http://schemas.microsoft.com/office/drawing/2014/main" id="{CD403091-9837-4CDF-B275-CB16BD5F6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0519">
            <a:off x="2930526" y="2976564"/>
            <a:ext cx="3827463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">
            <a:extLst>
              <a:ext uri="{FF2B5EF4-FFF2-40B4-BE49-F238E27FC236}">
                <a16:creationId xmlns:a16="http://schemas.microsoft.com/office/drawing/2014/main" id="{34531633-A3B8-47BA-95AB-0C62BBA3F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3962">
            <a:off x="2898776" y="2627314"/>
            <a:ext cx="3827463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">
            <a:extLst>
              <a:ext uri="{FF2B5EF4-FFF2-40B4-BE49-F238E27FC236}">
                <a16:creationId xmlns:a16="http://schemas.microsoft.com/office/drawing/2014/main" id="{2DA98CED-5B55-4798-AFD5-E26C48066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1" y="3940175"/>
            <a:ext cx="30210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6E67A0EC-5FAC-4242-8BFD-A4B7D8BB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Questions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82C6577-F3C3-4B39-BF4B-FB09C8C9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362076"/>
            <a:ext cx="76327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Surely soldiers did not spend all their time fighting. What other jobs did soldiers do?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well as fighting major battles, the legions built forts, bridges and roads. When they were on a campaign, they built a camp and fortified them with banks and ditches at the end of the day.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did soldiers do in their spare time?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During their spare time, Roman soldiers may have been able to play board games with counters and dice or visit the baths.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anose="02000603050000020003" pitchFamily="50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anose="02000603050000020003" pitchFamily="50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F8F906D6-6B08-4FE0-AEE1-FD9D3630E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9" y="4986339"/>
            <a:ext cx="22320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>
            <a:extLst>
              <a:ext uri="{FF2B5EF4-FFF2-40B4-BE49-F238E27FC236}">
                <a16:creationId xmlns:a16="http://schemas.microsoft.com/office/drawing/2014/main" id="{DE25D1C9-8C2A-44BC-AE9E-D30D300F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4539"/>
            <a:ext cx="23510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408814"/>
            <a:ext cx="5729673" cy="2235277"/>
          </a:xfrm>
        </p:spPr>
        <p:txBody>
          <a:bodyPr>
            <a:normAutofit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recognise and use prepositions</a:t>
            </a:r>
          </a:p>
        </p:txBody>
      </p:sp>
    </p:spTree>
    <p:extLst>
      <p:ext uri="{BB962C8B-B14F-4D97-AF65-F5344CB8AC3E}">
        <p14:creationId xmlns:p14="http://schemas.microsoft.com/office/powerpoint/2010/main" val="486452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7389-780E-4447-9AA8-1C64EA8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b="1" dirty="0"/>
              <a:t>Online Task!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FD9E-75A3-409B-AA55-FF5CF5DA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Follow the link to BBC Teach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https://www.bbc.co.uk/bitesize/clips/zbns34j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Watch the “Life as a Roman Soldier” video clip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22B162-47EE-430F-BE5D-238329CE4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r="1" b="1962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331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7389-780E-4447-9AA8-1C64EA8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b="1" dirty="0"/>
              <a:t>Optional Online Task!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FD9E-75A3-409B-AA55-FF5CF5DA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Follow the link to Twinkl Go!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https://www.twinkl.co.uk/go/lessons/view/history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Enter Code: TA7439</a:t>
            </a:r>
          </a:p>
          <a:p>
            <a:pPr marL="0" indent="0">
              <a:buNone/>
            </a:pPr>
            <a:r>
              <a:rPr lang="en-GB" dirty="0"/>
              <a:t>Complete the Roman Soldier labelling activity and the Roman and Celtic Warrior sorting activity.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22B162-47EE-430F-BE5D-238329CE4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r="1" b="1962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5270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C6E6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86A50-D345-473E-A934-46F7C404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5" y="4685943"/>
            <a:ext cx="6594189" cy="162521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/>
              <a:t>Create a Job Advertisement!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41B3D92-1E2D-4A24-B684-D3B9F8E33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0" r="6638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E004-3A71-474B-8EE6-7CF9B117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719" y="457200"/>
            <a:ext cx="3976026" cy="5853953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Create a job advertisement for a Roman Soldier.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Include what the job involves, duties, pay, benefits and drawbacks.</a:t>
            </a:r>
          </a:p>
          <a:p>
            <a:r>
              <a:rPr lang="en-GB" sz="2400" dirty="0">
                <a:solidFill>
                  <a:srgbClr val="FFFFFF"/>
                </a:solidFill>
              </a:rPr>
              <a:t>Remember you are trying to convince people to sign up so the job needs to sound exciting!</a:t>
            </a:r>
          </a:p>
          <a:p>
            <a:r>
              <a:rPr lang="en-GB" sz="2400" dirty="0">
                <a:solidFill>
                  <a:srgbClr val="FFFFFF"/>
                </a:solidFill>
              </a:rPr>
              <a:t>See the templates on the next slide to give you some ideas.</a:t>
            </a:r>
          </a:p>
        </p:txBody>
      </p:sp>
    </p:spTree>
    <p:extLst>
      <p:ext uri="{BB962C8B-B14F-4D97-AF65-F5344CB8AC3E}">
        <p14:creationId xmlns:p14="http://schemas.microsoft.com/office/powerpoint/2010/main" val="3574491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EC1118-60B9-4439-8EA8-89E882BF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9" y="170308"/>
            <a:ext cx="5295900" cy="63119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A4FC3F-0E83-4489-A13E-27EAD2987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48" y="170309"/>
            <a:ext cx="5057743" cy="63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7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A263-143B-446D-B505-DB7D8A99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012" cy="1325563"/>
          </a:xfrm>
        </p:spPr>
        <p:txBody>
          <a:bodyPr/>
          <a:lstStyle/>
          <a:p>
            <a:r>
              <a:rPr lang="en-GB" b="1" dirty="0"/>
              <a:t>Optional extra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164-6470-424E-817C-56DEDF99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825625"/>
            <a:ext cx="5661212" cy="456621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Make your own Roman Soldier and/or Celtic warrior from junk modelling materials. Remember all of the key weapons and armour!</a:t>
            </a:r>
          </a:p>
          <a:p>
            <a:r>
              <a:rPr lang="en-GB" sz="3200" dirty="0"/>
              <a:t>Paint or draw a Roman soldier and label their armour and weapons.</a:t>
            </a:r>
          </a:p>
          <a:p>
            <a:r>
              <a:rPr lang="en-GB" sz="3200" dirty="0"/>
              <a:t>Make your own Roman shield from an old cereal box!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0AB8-319C-4404-8E9E-B3E4E0C4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20" y="1011423"/>
            <a:ext cx="4781649" cy="50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4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F445-D40B-4E0E-9327-2DADB5C3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 Nova" panose="020B0604020202020204" pitchFamily="34" charset="0"/>
              </a:rPr>
              <a:t>Form II Home Learning 24/03/2020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2396-C128-461C-AB22-A3E29CD9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Well done! You finished today’s lessons!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I’m looking forward to seeing you all back at school soon!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Ardley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57E6D-7C4E-4303-AC50-8C35F662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314" r="20581"/>
          <a:stretch/>
        </p:blipFill>
        <p:spPr>
          <a:xfrm>
            <a:off x="5878850" y="13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3923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4AFB63-FDE0-455C-874D-6F287BE8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20" b="-1"/>
          <a:stretch/>
        </p:blipFill>
        <p:spPr>
          <a:xfrm>
            <a:off x="6473364" y="584908"/>
            <a:ext cx="571863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3045815" y="0"/>
                </a:moveTo>
                <a:lnTo>
                  <a:pt x="5718636" y="0"/>
                </a:lnTo>
                <a:lnTo>
                  <a:pt x="5718636" y="5509036"/>
                </a:lnTo>
                <a:lnTo>
                  <a:pt x="5215794" y="5509036"/>
                </a:lnTo>
                <a:lnTo>
                  <a:pt x="5215794" y="5509675"/>
                </a:lnTo>
                <a:lnTo>
                  <a:pt x="0" y="5509675"/>
                </a:lnTo>
                <a:lnTo>
                  <a:pt x="2542974" y="639"/>
                </a:lnTo>
                <a:lnTo>
                  <a:pt x="3045520" y="6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B668A-92CC-414A-BFCE-297F77D4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91" y="1139873"/>
            <a:ext cx="5729673" cy="4041727"/>
          </a:xfrm>
        </p:spPr>
        <p:txBody>
          <a:bodyPr>
            <a:normAutofit fontScale="90000"/>
          </a:bodyPr>
          <a:lstStyle/>
          <a:p>
            <a:pPr algn="l"/>
            <a:r>
              <a:rPr lang="en-GB" sz="4600" b="1" u="sng" dirty="0">
                <a:solidFill>
                  <a:srgbClr val="FFFFFF"/>
                </a:solidFill>
              </a:rPr>
              <a:t>English</a:t>
            </a: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FF"/>
                </a:solidFill>
              </a:rPr>
              <a:t>LO: To recognise and use time prepositions</a:t>
            </a:r>
            <a:br>
              <a:rPr lang="en-GB" sz="4600" dirty="0">
                <a:solidFill>
                  <a:srgbClr val="FFFFFF"/>
                </a:solidFill>
              </a:rPr>
            </a:br>
            <a:br>
              <a:rPr lang="en-GB" sz="4600" dirty="0">
                <a:solidFill>
                  <a:srgbClr val="FFFFFF"/>
                </a:solidFill>
              </a:rPr>
            </a:br>
            <a:r>
              <a:rPr lang="en-GB" sz="4600" dirty="0">
                <a:solidFill>
                  <a:srgbClr val="FFFF00"/>
                </a:solidFill>
              </a:rPr>
              <a:t>Write the date and learning objective in your lined book now!</a:t>
            </a:r>
          </a:p>
        </p:txBody>
      </p:sp>
    </p:spTree>
    <p:extLst>
      <p:ext uri="{BB962C8B-B14F-4D97-AF65-F5344CB8AC3E}">
        <p14:creationId xmlns:p14="http://schemas.microsoft.com/office/powerpoint/2010/main" val="153756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56514-2CB7-42EF-94FD-D24F070D1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7" t="28804" r="6483" b="7681"/>
          <a:stretch/>
        </p:blipFill>
        <p:spPr>
          <a:xfrm>
            <a:off x="1294543" y="1451225"/>
            <a:ext cx="9268484" cy="5103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8A95F-46F3-4480-A63E-D6C198D256BF}"/>
              </a:ext>
            </a:extLst>
          </p:cNvPr>
          <p:cNvSpPr txBox="1"/>
          <p:nvPr/>
        </p:nvSpPr>
        <p:spPr>
          <a:xfrm>
            <a:off x="431515" y="174661"/>
            <a:ext cx="11178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pets have escaped! Can you describe where they are using these words to help you? Write 3 sentences in your lined book.</a:t>
            </a:r>
          </a:p>
        </p:txBody>
      </p:sp>
    </p:spTree>
    <p:extLst>
      <p:ext uri="{BB962C8B-B14F-4D97-AF65-F5344CB8AC3E}">
        <p14:creationId xmlns:p14="http://schemas.microsoft.com/office/powerpoint/2010/main" val="327097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BE8DD-241B-47DD-9F08-C5B10560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t="20415" r="6483" b="16070"/>
          <a:stretch/>
        </p:blipFill>
        <p:spPr>
          <a:xfrm>
            <a:off x="339046" y="246580"/>
            <a:ext cx="11763911" cy="6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C6D0E-CE96-4C29-8523-4872EDB88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2" t="20385" r="6944" b="16670"/>
          <a:stretch/>
        </p:blipFill>
        <p:spPr>
          <a:xfrm>
            <a:off x="534648" y="372379"/>
            <a:ext cx="11122703" cy="61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CE594F-EFDF-49ED-AE08-5743970D969F}"/>
              </a:ext>
            </a:extLst>
          </p:cNvPr>
          <p:cNvSpPr txBox="1"/>
          <p:nvPr/>
        </p:nvSpPr>
        <p:spPr>
          <a:xfrm>
            <a:off x="842772" y="126028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atin typeface="+mj-lt"/>
                <a:ea typeface="+mj-ea"/>
                <a:cs typeface="+mj-cs"/>
              </a:rPr>
              <a:t>Book 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D8C9C-D63E-445A-9883-ED999507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6" y="3631304"/>
            <a:ext cx="3396012" cy="292057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276A00-0AAE-4B10-B133-949856B1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1" y="1498369"/>
            <a:ext cx="8492353" cy="5286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0CCBFA-1325-47C0-8E98-3D0E6A5691CE}"/>
              </a:ext>
            </a:extLst>
          </p:cNvPr>
          <p:cNvSpPr txBox="1"/>
          <p:nvPr/>
        </p:nvSpPr>
        <p:spPr>
          <a:xfrm>
            <a:off x="341906" y="1323892"/>
            <a:ext cx="2926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Copy the table into your lined book. Remember to use a ruler!</a:t>
            </a:r>
          </a:p>
        </p:txBody>
      </p:sp>
    </p:spTree>
    <p:extLst>
      <p:ext uri="{BB962C8B-B14F-4D97-AF65-F5344CB8AC3E}">
        <p14:creationId xmlns:p14="http://schemas.microsoft.com/office/powerpoint/2010/main" val="312270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1527</Words>
  <Application>Microsoft Office PowerPoint</Application>
  <PresentationFormat>Widescreen</PresentationFormat>
  <Paragraphs>162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Nova</vt:lpstr>
      <vt:lpstr>Calibri</vt:lpstr>
      <vt:lpstr>Calibri Light</vt:lpstr>
      <vt:lpstr>Sassoon Infant Md</vt:lpstr>
      <vt:lpstr>Twinkl</vt:lpstr>
      <vt:lpstr>Twinkl SemiBold</vt:lpstr>
      <vt:lpstr>Office Theme</vt:lpstr>
      <vt:lpstr>Form II Home Learning 24/03/2020</vt:lpstr>
      <vt:lpstr>Form II Home Learning Reminders</vt:lpstr>
      <vt:lpstr>Form II Useful Resources</vt:lpstr>
      <vt:lpstr>English LO: To recognise and use prepositions</vt:lpstr>
      <vt:lpstr>English LO: To recognise and use time prepositions  Write the date and learning objective in your lined book now!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Optional extra task</vt:lpstr>
      <vt:lpstr>English LO: To recognise and use prepositions  How did you find this lesson? Colour a small traffic light at the end of your work.  Red = I didn’t understand Yellow = I need a bit more practice Green = Got it! </vt:lpstr>
      <vt:lpstr>Maths LO: To solve length problems</vt:lpstr>
      <vt:lpstr>Maths LO: To solve length problems  Write the date and learning objective in your squared book now!</vt:lpstr>
      <vt:lpstr>Let’s recap yesterday’s learning!</vt:lpstr>
      <vt:lpstr>PowerPoint Presentation</vt:lpstr>
      <vt:lpstr>PowerPoint Presentation</vt:lpstr>
      <vt:lpstr>PowerPoint Presentation</vt:lpstr>
      <vt:lpstr>Word problems – let’s look at this one together!</vt:lpstr>
      <vt:lpstr>Word problems – Try the next ones in your squared book!</vt:lpstr>
      <vt:lpstr>PowerPoint Presentation</vt:lpstr>
      <vt:lpstr>PowerPoint Presentation</vt:lpstr>
      <vt:lpstr>PowerPoint Presentation</vt:lpstr>
      <vt:lpstr>PowerPoint Presentation</vt:lpstr>
      <vt:lpstr>Word problems – let’s look at this one together!</vt:lpstr>
      <vt:lpstr>Word problems Answers</vt:lpstr>
      <vt:lpstr>Maths LO: To solve length problems  How did you find this lesson? Colour a small traffic light at the end of your work.  Red = I didn’t understand Yellow = I need a bit more practice Green = Got it!</vt:lpstr>
      <vt:lpstr>History LO: To understand the differences between Roman Soldiers and Celtic Warriors</vt:lpstr>
      <vt:lpstr>The Roman Army</vt:lpstr>
      <vt:lpstr>The Start of the Roman Army</vt:lpstr>
      <vt:lpstr>The Start of the Roman Army</vt:lpstr>
      <vt:lpstr>Online Task!</vt:lpstr>
      <vt:lpstr>How Did You Become a Legionary?</vt:lpstr>
      <vt:lpstr>Legionary’s Uniform</vt:lpstr>
      <vt:lpstr>Legionary’s Training</vt:lpstr>
      <vt:lpstr>Legionary’s Training</vt:lpstr>
      <vt:lpstr>Punishments and Rewards</vt:lpstr>
      <vt:lpstr>Questions</vt:lpstr>
      <vt:lpstr>Online Task!</vt:lpstr>
      <vt:lpstr>Optional Online Task!</vt:lpstr>
      <vt:lpstr>Create a Job Advertisement!</vt:lpstr>
      <vt:lpstr>PowerPoint Presentation</vt:lpstr>
      <vt:lpstr>Optional extra tasks</vt:lpstr>
      <vt:lpstr>Form II Home Learning 24/03/2020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II Home Learning 24/03/2020</dc:title>
  <dc:creator>Tessa Ardley - Oxford House</dc:creator>
  <cp:lastModifiedBy>Tessa Ardley - Oxford House</cp:lastModifiedBy>
  <cp:revision>5</cp:revision>
  <dcterms:created xsi:type="dcterms:W3CDTF">2020-03-19T13:26:37Z</dcterms:created>
  <dcterms:modified xsi:type="dcterms:W3CDTF">2020-03-19T14:11:37Z</dcterms:modified>
</cp:coreProperties>
</file>