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03" r:id="rId3"/>
    <p:sldId id="304" r:id="rId4"/>
    <p:sldId id="256" r:id="rId5"/>
    <p:sldId id="301" r:id="rId6"/>
    <p:sldId id="259" r:id="rId7"/>
    <p:sldId id="257" r:id="rId8"/>
    <p:sldId id="308" r:id="rId9"/>
    <p:sldId id="309" r:id="rId10"/>
    <p:sldId id="280" r:id="rId11"/>
    <p:sldId id="281" r:id="rId12"/>
    <p:sldId id="289" r:id="rId13"/>
    <p:sldId id="297" r:id="rId14"/>
    <p:sldId id="310" r:id="rId15"/>
    <p:sldId id="313" r:id="rId16"/>
    <p:sldId id="307" r:id="rId17"/>
    <p:sldId id="312" r:id="rId18"/>
    <p:sldId id="300" r:id="rId19"/>
    <p:sldId id="302" r:id="rId20"/>
    <p:sldId id="282" r:id="rId21"/>
    <p:sldId id="264" r:id="rId22"/>
    <p:sldId id="268" r:id="rId23"/>
    <p:sldId id="269" r:id="rId24"/>
    <p:sldId id="315" r:id="rId25"/>
    <p:sldId id="271" r:id="rId26"/>
    <p:sldId id="273" r:id="rId27"/>
    <p:sldId id="274" r:id="rId28"/>
    <p:sldId id="275" r:id="rId29"/>
    <p:sldId id="276" r:id="rId30"/>
    <p:sldId id="277" r:id="rId31"/>
    <p:sldId id="284" r:id="rId32"/>
    <p:sldId id="285" r:id="rId33"/>
    <p:sldId id="30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60"/>
  </p:normalViewPr>
  <p:slideViewPr>
    <p:cSldViewPr snapToGrid="0">
      <p:cViewPr varScale="1">
        <p:scale>
          <a:sx n="80" d="100"/>
          <a:sy n="80" d="100"/>
        </p:scale>
        <p:origin x="6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4369-01D9-4746-8110-11C290F0ED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8BCC67-91AD-4DE7-92FC-E220546F0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E41148-7CBD-42A6-B531-045D656E6902}"/>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5" name="Footer Placeholder 4">
            <a:extLst>
              <a:ext uri="{FF2B5EF4-FFF2-40B4-BE49-F238E27FC236}">
                <a16:creationId xmlns:a16="http://schemas.microsoft.com/office/drawing/2014/main" id="{2F6B8F5C-5EC6-477B-9EC2-658E8A61E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06ED8-FA00-43AC-93D1-5F24BFF0D265}"/>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23541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2C032-A0D1-4200-8BB4-6E31C5B6BE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D1AAB8-767C-403C-801E-78A279630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833F7-5CC9-4AC0-A691-371E88E0B1BD}"/>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5" name="Footer Placeholder 4">
            <a:extLst>
              <a:ext uri="{FF2B5EF4-FFF2-40B4-BE49-F238E27FC236}">
                <a16:creationId xmlns:a16="http://schemas.microsoft.com/office/drawing/2014/main" id="{50DC11A5-9BD2-48A2-8714-849B3CA8A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24EE2-5BD8-466A-BB44-49D8F651060E}"/>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85619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9EF53-2F11-4D9E-90B2-C9A1A70BA7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5CF0A-5897-485D-B1E2-BA0E5C687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5166C5-246F-4B00-9935-730E5907E30E}"/>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5" name="Footer Placeholder 4">
            <a:extLst>
              <a:ext uri="{FF2B5EF4-FFF2-40B4-BE49-F238E27FC236}">
                <a16:creationId xmlns:a16="http://schemas.microsoft.com/office/drawing/2014/main" id="{B92C411E-EF02-4E61-98DA-7557837BE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03E67-BB69-411A-AC99-5106E9DCCD24}"/>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77786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1EF4-2068-442C-8E79-A70148D806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9B09C9-EAB0-420B-AB85-6395AF3963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0E86B-6094-4030-9229-96EF21AB6FF5}"/>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5" name="Footer Placeholder 4">
            <a:extLst>
              <a:ext uri="{FF2B5EF4-FFF2-40B4-BE49-F238E27FC236}">
                <a16:creationId xmlns:a16="http://schemas.microsoft.com/office/drawing/2014/main" id="{7B7AF955-CA21-4C1D-9FE2-0CD657496B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F1B6F-EF36-4F0F-9CE9-93E56787A45B}"/>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09831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C86D-C205-4654-B89F-7ED2E288BD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75DC86-FF12-4062-B388-D61735EA1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DA2BD-B5AB-4460-97ED-AD20FA1D4945}"/>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5" name="Footer Placeholder 4">
            <a:extLst>
              <a:ext uri="{FF2B5EF4-FFF2-40B4-BE49-F238E27FC236}">
                <a16:creationId xmlns:a16="http://schemas.microsoft.com/office/drawing/2014/main" id="{47E0856C-70E8-4F2E-8907-37D714915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28FC4-051C-4185-AE47-CFB8DD4F95D9}"/>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11419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71E-494E-43BE-9929-D59B6ECFCB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6B4A2B-C323-4896-98E4-09AC98707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3B54E1-A8CD-4CD0-9720-15B72A42A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F216E4-ADE6-4709-85FD-94DF750723CF}"/>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6" name="Footer Placeholder 5">
            <a:extLst>
              <a:ext uri="{FF2B5EF4-FFF2-40B4-BE49-F238E27FC236}">
                <a16:creationId xmlns:a16="http://schemas.microsoft.com/office/drawing/2014/main" id="{98781EAE-BB0E-41D5-B72E-FF2029879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C32CF-8089-4C46-8FEF-FD5E6B72699A}"/>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08668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97BD-8827-4EF0-B449-0CB52D5744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C18956-6E76-4D63-A337-41403ABEE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01BCD-BC44-4164-8842-6B888EBA8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553108-9E9E-4855-88DD-3287A6DD3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AC516-4B67-4C7B-B9A7-32E47575F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3E2504-9ED4-476D-954F-EB1247E8A33A}"/>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8" name="Footer Placeholder 7">
            <a:extLst>
              <a:ext uri="{FF2B5EF4-FFF2-40B4-BE49-F238E27FC236}">
                <a16:creationId xmlns:a16="http://schemas.microsoft.com/office/drawing/2014/main" id="{94AC708C-77B8-4EF0-B9DC-7036864260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8D1CBC-B455-43B7-97B1-697ADC0A2D2F}"/>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199905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3C23-1CF0-4102-B102-81D46199F9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243FD9-AB47-4442-A341-4B643FDA8D10}"/>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4" name="Footer Placeholder 3">
            <a:extLst>
              <a:ext uri="{FF2B5EF4-FFF2-40B4-BE49-F238E27FC236}">
                <a16:creationId xmlns:a16="http://schemas.microsoft.com/office/drawing/2014/main" id="{16AEC7A1-97B0-420A-AD0A-58D3D0CD57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8A6565-1335-4921-B5C5-20D0D26A6D90}"/>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34671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79661-64C4-470A-81AC-2E0CAC13D228}"/>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3" name="Footer Placeholder 2">
            <a:extLst>
              <a:ext uri="{FF2B5EF4-FFF2-40B4-BE49-F238E27FC236}">
                <a16:creationId xmlns:a16="http://schemas.microsoft.com/office/drawing/2014/main" id="{15DF2805-99C5-4777-A36B-F6AA565BA3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4AD558-B4DD-49D5-9C00-4B980A01F5D4}"/>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261997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B600-BD6B-4126-9356-6B6EB2D39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6898A0-1F71-44FD-AAC9-6453A315B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377C90-38ED-4A0C-8FBD-CF88297E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C397D-ED9E-402B-A5F1-1A43719FCC67}"/>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6" name="Footer Placeholder 5">
            <a:extLst>
              <a:ext uri="{FF2B5EF4-FFF2-40B4-BE49-F238E27FC236}">
                <a16:creationId xmlns:a16="http://schemas.microsoft.com/office/drawing/2014/main" id="{81E9CA0C-C166-463B-B77D-BD27D025DE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E3FAB-0C3D-4CC2-BF2B-43E440A4F38B}"/>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367632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FCF2-A44C-46C0-B58C-D7EEFEF71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84B1C9-9D2B-4D9F-A2A8-3CA974C95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A3CFC6-ABDD-49F7-9257-F6B35371C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EDEF1-E8E7-4A6D-BF41-5C2216A7E33A}"/>
              </a:ext>
            </a:extLst>
          </p:cNvPr>
          <p:cNvSpPr>
            <a:spLocks noGrp="1"/>
          </p:cNvSpPr>
          <p:nvPr>
            <p:ph type="dt" sz="half" idx="10"/>
          </p:nvPr>
        </p:nvSpPr>
        <p:spPr/>
        <p:txBody>
          <a:bodyPr/>
          <a:lstStyle/>
          <a:p>
            <a:fld id="{87A25651-DC56-4859-BBB5-5F7960C80B19}" type="datetimeFigureOut">
              <a:rPr lang="en-GB" smtClean="0"/>
              <a:t>19/03/2020</a:t>
            </a:fld>
            <a:endParaRPr lang="en-GB"/>
          </a:p>
        </p:txBody>
      </p:sp>
      <p:sp>
        <p:nvSpPr>
          <p:cNvPr id="6" name="Footer Placeholder 5">
            <a:extLst>
              <a:ext uri="{FF2B5EF4-FFF2-40B4-BE49-F238E27FC236}">
                <a16:creationId xmlns:a16="http://schemas.microsoft.com/office/drawing/2014/main" id="{0CF6B149-B507-4F7E-AEFB-161E02DC7E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9637B-0BBE-448C-B2A6-461D90302077}"/>
              </a:ext>
            </a:extLst>
          </p:cNvPr>
          <p:cNvSpPr>
            <a:spLocks noGrp="1"/>
          </p:cNvSpPr>
          <p:nvPr>
            <p:ph type="sldNum" sz="quarter" idx="12"/>
          </p:nvPr>
        </p:nvSpPr>
        <p:spPr/>
        <p:txBody>
          <a:bodyPr/>
          <a:lstStyle/>
          <a:p>
            <a:fld id="{FA9D39A8-93C8-4574-B683-81A059588336}" type="slidenum">
              <a:rPr lang="en-GB" smtClean="0"/>
              <a:t>‹#›</a:t>
            </a:fld>
            <a:endParaRPr lang="en-GB"/>
          </a:p>
        </p:txBody>
      </p:sp>
    </p:spTree>
    <p:extLst>
      <p:ext uri="{BB962C8B-B14F-4D97-AF65-F5344CB8AC3E}">
        <p14:creationId xmlns:p14="http://schemas.microsoft.com/office/powerpoint/2010/main" val="168059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487BE-9AF2-4DC3-930E-8B14CE9B7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F271DB-1B71-44DA-AB73-CE9731E39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940489-DDE6-4A35-9724-9BBCADF5F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5651-DC56-4859-BBB5-5F7960C80B19}" type="datetimeFigureOut">
              <a:rPr lang="en-GB" smtClean="0"/>
              <a:t>19/03/2020</a:t>
            </a:fld>
            <a:endParaRPr lang="en-GB"/>
          </a:p>
        </p:txBody>
      </p:sp>
      <p:sp>
        <p:nvSpPr>
          <p:cNvPr id="5" name="Footer Placeholder 4">
            <a:extLst>
              <a:ext uri="{FF2B5EF4-FFF2-40B4-BE49-F238E27FC236}">
                <a16:creationId xmlns:a16="http://schemas.microsoft.com/office/drawing/2014/main" id="{A888CD99-E44B-444F-8AAD-A5F4F0E0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52184A-6A84-42D6-BFFA-7FB1A54BF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D39A8-93C8-4574-B683-81A059588336}" type="slidenum">
              <a:rPr lang="en-GB" smtClean="0"/>
              <a:t>‹#›</a:t>
            </a:fld>
            <a:endParaRPr lang="en-GB"/>
          </a:p>
        </p:txBody>
      </p:sp>
    </p:spTree>
    <p:extLst>
      <p:ext uri="{BB962C8B-B14F-4D97-AF65-F5344CB8AC3E}">
        <p14:creationId xmlns:p14="http://schemas.microsoft.com/office/powerpoint/2010/main" val="105964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winkl.co.uk/go/lessons/view/math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winkl.co.uk/go/lessons/view/math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topmarks.co.uk/maths-games/7-11-years/ordering-and-sequencing-numbers" TargetMode="External"/><Relationship Id="rId7" Type="http://schemas.openxmlformats.org/officeDocument/2006/relationships/hyperlink" Target="https://www.twinkl.co.uk/go/lessons/view/arithmagic" TargetMode="External"/><Relationship Id="rId2" Type="http://schemas.openxmlformats.org/officeDocument/2006/relationships/hyperlink" Target="https://www.bbc.co.uk/teach/supermovers" TargetMode="External"/><Relationship Id="rId1" Type="http://schemas.openxmlformats.org/officeDocument/2006/relationships/slideLayout" Target="../slideLayouts/slideLayout2.xml"/><Relationship Id="rId6" Type="http://schemas.openxmlformats.org/officeDocument/2006/relationships/hyperlink" Target="https://swiggle.org.uk/" TargetMode="External"/><Relationship Id="rId5" Type="http://schemas.openxmlformats.org/officeDocument/2006/relationships/hyperlink" Target="https://www.bbc.co.uk/teach/ks2-maths/zm9my9q" TargetMode="External"/><Relationship Id="rId4" Type="http://schemas.openxmlformats.org/officeDocument/2006/relationships/hyperlink" Target="https://www.bbc.co.uk/teach/ks2-english/zbrwnr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bc.co.uk/bitesize/topics/ztkxpv4/articles/z77jf4j"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25/03/2020</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4"/>
            <a:ext cx="5120113" cy="3462228"/>
          </a:xfrm>
        </p:spPr>
        <p:txBody>
          <a:bodyPr>
            <a:normAutofit/>
          </a:bodyPr>
          <a:lstStyle/>
          <a:p>
            <a:pPr marL="0" indent="0">
              <a:buNone/>
            </a:pPr>
            <a:r>
              <a:rPr lang="en-GB" dirty="0"/>
              <a:t>Today we are learning:</a:t>
            </a:r>
          </a:p>
          <a:p>
            <a:endParaRPr lang="en-GB" dirty="0"/>
          </a:p>
          <a:p>
            <a:r>
              <a:rPr lang="en-GB" dirty="0"/>
              <a:t>English</a:t>
            </a:r>
          </a:p>
          <a:p>
            <a:r>
              <a:rPr lang="en-GB" dirty="0"/>
              <a:t>Maths</a:t>
            </a:r>
          </a:p>
          <a:p>
            <a:r>
              <a:rPr lang="en-GB" dirty="0"/>
              <a:t>RE</a:t>
            </a:r>
          </a:p>
          <a:p>
            <a:r>
              <a:rPr lang="en-GB" dirty="0"/>
              <a:t>Optional extras</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386687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743691" y="869577"/>
            <a:ext cx="5729673" cy="4844746"/>
          </a:xfrm>
        </p:spPr>
        <p:txBody>
          <a:bodyPr>
            <a:normAutofit fontScale="90000"/>
          </a:bodyPr>
          <a:lstStyle/>
          <a:p>
            <a:pPr algn="l"/>
            <a:r>
              <a:rPr lang="en-GB" sz="3100" b="1" u="sng" dirty="0">
                <a:solidFill>
                  <a:srgbClr val="FFFFFF"/>
                </a:solidFill>
              </a:rPr>
              <a:t>English</a:t>
            </a:r>
            <a:br>
              <a:rPr lang="en-GB" sz="3100" dirty="0">
                <a:solidFill>
                  <a:srgbClr val="FFFFFF"/>
                </a:solidFill>
              </a:rPr>
            </a:br>
            <a:r>
              <a:rPr lang="en-GB" sz="3100" dirty="0">
                <a:solidFill>
                  <a:srgbClr val="FFFFFF"/>
                </a:solidFill>
              </a:rPr>
              <a:t>LO: To read and answer questions about a text</a:t>
            </a:r>
            <a:br>
              <a:rPr lang="en-GB" sz="3100" dirty="0">
                <a:solidFill>
                  <a:srgbClr val="FFFFFF"/>
                </a:solidFill>
              </a:rPr>
            </a:br>
            <a:br>
              <a:rPr lang="en-GB" sz="3100" dirty="0">
                <a:solidFill>
                  <a:srgbClr val="FFFFFF"/>
                </a:solidFill>
              </a:rPr>
            </a:br>
            <a:r>
              <a:rPr lang="en-GB" sz="3100" dirty="0">
                <a:solidFill>
                  <a:srgbClr val="FFFFFF"/>
                </a:solidFill>
              </a:rPr>
              <a:t>How did you find this lesson? Colour a small traffic light at the end of your work.</a:t>
            </a:r>
            <a:br>
              <a:rPr lang="en-GB" sz="3100" dirty="0">
                <a:solidFill>
                  <a:srgbClr val="FFFFFF"/>
                </a:solidFill>
              </a:rPr>
            </a:br>
            <a:br>
              <a:rPr lang="en-GB" sz="3100" dirty="0">
                <a:solidFill>
                  <a:srgbClr val="FFFFFF"/>
                </a:solidFill>
              </a:rPr>
            </a:br>
            <a:r>
              <a:rPr lang="en-GB" sz="3100" dirty="0">
                <a:solidFill>
                  <a:srgbClr val="FF0000"/>
                </a:solidFill>
              </a:rPr>
              <a:t>Red = I didn’t understand</a:t>
            </a:r>
            <a:br>
              <a:rPr lang="en-GB" sz="3100" dirty="0">
                <a:solidFill>
                  <a:srgbClr val="FFFFFF"/>
                </a:solidFill>
              </a:rPr>
            </a:br>
            <a:r>
              <a:rPr lang="en-GB" sz="3100" dirty="0">
                <a:solidFill>
                  <a:srgbClr val="FFFF00"/>
                </a:solidFill>
              </a:rPr>
              <a:t>Yellow = I need a bit more practice</a:t>
            </a:r>
            <a:br>
              <a:rPr lang="en-GB" sz="3100" dirty="0">
                <a:solidFill>
                  <a:srgbClr val="FFFFFF"/>
                </a:solidFill>
              </a:rPr>
            </a:br>
            <a:r>
              <a:rPr lang="en-GB" sz="3100" dirty="0">
                <a:solidFill>
                  <a:srgbClr val="00B050"/>
                </a:solidFill>
              </a:rPr>
              <a:t>Green = Got it!</a:t>
            </a:r>
            <a:br>
              <a:rPr lang="en-GB" sz="4600" dirty="0">
                <a:solidFill>
                  <a:srgbClr val="FFFFFF"/>
                </a:solidFill>
              </a:rPr>
            </a:br>
            <a:endParaRPr lang="en-GB" sz="4600" dirty="0">
              <a:solidFill>
                <a:srgbClr val="FFFFFF"/>
              </a:solidFill>
            </a:endParaRPr>
          </a:p>
        </p:txBody>
      </p:sp>
    </p:spTree>
    <p:extLst>
      <p:ext uri="{BB962C8B-B14F-4D97-AF65-F5344CB8AC3E}">
        <p14:creationId xmlns:p14="http://schemas.microsoft.com/office/powerpoint/2010/main" val="376858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fontScale="90000"/>
          </a:bodyPr>
          <a:lstStyle/>
          <a:p>
            <a:pPr algn="l"/>
            <a:r>
              <a:rPr lang="en-GB" sz="4600" b="1" u="sng" dirty="0">
                <a:solidFill>
                  <a:srgbClr val="FFFFFF"/>
                </a:solidFill>
              </a:rPr>
              <a:t>Maths</a:t>
            </a:r>
            <a:br>
              <a:rPr lang="en-GB" sz="4600" dirty="0">
                <a:solidFill>
                  <a:srgbClr val="FFFFFF"/>
                </a:solidFill>
              </a:rPr>
            </a:br>
            <a:r>
              <a:rPr lang="en-GB" sz="4600" dirty="0">
                <a:solidFill>
                  <a:srgbClr val="FFFFFF"/>
                </a:solidFill>
              </a:rPr>
              <a:t>LO: To measure capacity in the correct units</a:t>
            </a:r>
          </a:p>
        </p:txBody>
      </p:sp>
    </p:spTree>
    <p:extLst>
      <p:ext uri="{BB962C8B-B14F-4D97-AF65-F5344CB8AC3E}">
        <p14:creationId xmlns:p14="http://schemas.microsoft.com/office/powerpoint/2010/main" val="163684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599201" y="1148838"/>
            <a:ext cx="5729673" cy="4238951"/>
          </a:xfrm>
        </p:spPr>
        <p:txBody>
          <a:bodyPr>
            <a:normAutofit fontScale="90000"/>
          </a:bodyPr>
          <a:lstStyle/>
          <a:p>
            <a:pPr algn="l"/>
            <a:r>
              <a:rPr lang="en-GB" sz="4600" b="1" u="sng" dirty="0">
                <a:solidFill>
                  <a:srgbClr val="FFFFFF"/>
                </a:solidFill>
              </a:rPr>
              <a:t>Maths</a:t>
            </a:r>
            <a:br>
              <a:rPr lang="en-GB" sz="4600" dirty="0">
                <a:solidFill>
                  <a:srgbClr val="FFFFFF"/>
                </a:solidFill>
              </a:rPr>
            </a:br>
            <a:r>
              <a:rPr lang="en-GB" sz="4600" dirty="0">
                <a:solidFill>
                  <a:srgbClr val="FFFFFF"/>
                </a:solidFill>
              </a:rPr>
              <a:t>LO: To measure capacity in the correct units</a:t>
            </a:r>
            <a:br>
              <a:rPr lang="en-GB" sz="4600" dirty="0">
                <a:solidFill>
                  <a:srgbClr val="FFFFFF"/>
                </a:solidFill>
              </a:rPr>
            </a:br>
            <a:br>
              <a:rPr lang="en-GB" sz="4600" dirty="0">
                <a:solidFill>
                  <a:srgbClr val="FFFFFF"/>
                </a:solidFill>
              </a:rPr>
            </a:br>
            <a:r>
              <a:rPr lang="en-GB" sz="4600" dirty="0">
                <a:solidFill>
                  <a:srgbClr val="FFFF00"/>
                </a:solidFill>
              </a:rPr>
              <a:t>Write the date and learning objective in your squared book now!</a:t>
            </a:r>
          </a:p>
        </p:txBody>
      </p:sp>
    </p:spTree>
    <p:extLst>
      <p:ext uri="{BB962C8B-B14F-4D97-AF65-F5344CB8AC3E}">
        <p14:creationId xmlns:p14="http://schemas.microsoft.com/office/powerpoint/2010/main" val="409012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53000"/>
          </a:srgbClr>
        </a:solidFill>
        <a:effectLst/>
      </p:bgPr>
    </p:bg>
    <p:spTree>
      <p:nvGrpSpPr>
        <p:cNvPr id="1" name=""/>
        <p:cNvGrpSpPr/>
        <p:nvPr/>
      </p:nvGrpSpPr>
      <p:grpSpPr>
        <a:xfrm>
          <a:off x="0" y="0"/>
          <a:ext cx="0" cy="0"/>
          <a:chOff x="0" y="0"/>
          <a:chExt cx="0" cy="0"/>
        </a:xfrm>
      </p:grpSpPr>
      <p:pic>
        <p:nvPicPr>
          <p:cNvPr id="3" name="Picture 2" descr="A picture containing bottle&#10;&#10;Description automatically generated">
            <a:extLst>
              <a:ext uri="{FF2B5EF4-FFF2-40B4-BE49-F238E27FC236}">
                <a16:creationId xmlns:a16="http://schemas.microsoft.com/office/drawing/2014/main" id="{E8867790-89C3-42C0-8EF8-6DD24C6A4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801" y="341078"/>
            <a:ext cx="10011470" cy="6175844"/>
          </a:xfrm>
          <a:prstGeom prst="rect">
            <a:avLst/>
          </a:prstGeom>
        </p:spPr>
      </p:pic>
    </p:spTree>
    <p:extLst>
      <p:ext uri="{BB962C8B-B14F-4D97-AF65-F5344CB8AC3E}">
        <p14:creationId xmlns:p14="http://schemas.microsoft.com/office/powerpoint/2010/main" val="217200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53000"/>
          </a:srgbClr>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9ABD75A-7CA3-448C-95FE-70A4E424B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95" y="202029"/>
            <a:ext cx="10193929" cy="6373699"/>
          </a:xfrm>
          <a:prstGeom prst="rect">
            <a:avLst/>
          </a:prstGeom>
        </p:spPr>
      </p:pic>
    </p:spTree>
    <p:extLst>
      <p:ext uri="{BB962C8B-B14F-4D97-AF65-F5344CB8AC3E}">
        <p14:creationId xmlns:p14="http://schemas.microsoft.com/office/powerpoint/2010/main" val="201643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alpha val="53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263-143B-446D-B505-DB7D8A99DA8F}"/>
              </a:ext>
            </a:extLst>
          </p:cNvPr>
          <p:cNvSpPr>
            <a:spLocks noGrp="1"/>
          </p:cNvSpPr>
          <p:nvPr>
            <p:ph type="title"/>
          </p:nvPr>
        </p:nvSpPr>
        <p:spPr>
          <a:xfrm>
            <a:off x="4965430" y="629268"/>
            <a:ext cx="6586491" cy="1286160"/>
          </a:xfrm>
        </p:spPr>
        <p:txBody>
          <a:bodyPr anchor="b">
            <a:normAutofit/>
          </a:bodyPr>
          <a:lstStyle/>
          <a:p>
            <a:r>
              <a:rPr lang="en-GB" sz="6600" b="1" u="sng" dirty="0"/>
              <a:t>Online task</a:t>
            </a:r>
          </a:p>
        </p:txBody>
      </p:sp>
      <p:sp>
        <p:nvSpPr>
          <p:cNvPr id="7" name="Content Placeholder 6">
            <a:extLst>
              <a:ext uri="{FF2B5EF4-FFF2-40B4-BE49-F238E27FC236}">
                <a16:creationId xmlns:a16="http://schemas.microsoft.com/office/drawing/2014/main" id="{503CA45C-0FC5-4733-B984-85FA8A27222E}"/>
              </a:ext>
            </a:extLst>
          </p:cNvPr>
          <p:cNvSpPr>
            <a:spLocks noGrp="1"/>
          </p:cNvSpPr>
          <p:nvPr>
            <p:ph idx="1"/>
          </p:nvPr>
        </p:nvSpPr>
        <p:spPr>
          <a:xfrm>
            <a:off x="4965431" y="2438400"/>
            <a:ext cx="6586489" cy="3785419"/>
          </a:xfrm>
        </p:spPr>
        <p:txBody>
          <a:bodyPr>
            <a:normAutofit/>
          </a:bodyPr>
          <a:lstStyle/>
          <a:p>
            <a:pPr marL="0" indent="0">
              <a:buNone/>
            </a:pPr>
            <a:r>
              <a:rPr lang="en-GB" sz="3600" dirty="0">
                <a:hlinkClick r:id="rId2"/>
              </a:rPr>
              <a:t>https://www.twinkl.co.uk/go/lessons/view/maths</a:t>
            </a:r>
            <a:endParaRPr lang="en-GB" sz="3600" dirty="0"/>
          </a:p>
          <a:p>
            <a:pPr marL="0" indent="0">
              <a:buNone/>
            </a:pPr>
            <a:endParaRPr lang="en-GB" sz="3600" dirty="0"/>
          </a:p>
          <a:p>
            <a:pPr marL="0" indent="0">
              <a:buNone/>
            </a:pPr>
            <a:r>
              <a:rPr lang="en-GB" sz="3600" dirty="0"/>
              <a:t>Follow the link to Twinkl Go! Watch the “Capacity” video clip</a:t>
            </a:r>
          </a:p>
        </p:txBody>
      </p:sp>
      <p:pic>
        <p:nvPicPr>
          <p:cNvPr id="5" name="Picture 4" descr="A close up of a computer&#10;&#10;Description automatically generated">
            <a:extLst>
              <a:ext uri="{FF2B5EF4-FFF2-40B4-BE49-F238E27FC236}">
                <a16:creationId xmlns:a16="http://schemas.microsoft.com/office/drawing/2014/main" id="{37DC311A-5600-48B4-ADC9-1FF59BA78DAB}"/>
              </a:ext>
            </a:extLst>
          </p:cNvPr>
          <p:cNvPicPr>
            <a:picLocks noChangeAspect="1"/>
          </p:cNvPicPr>
          <p:nvPr/>
        </p:nvPicPr>
        <p:blipFill rotWithShape="1">
          <a:blip r:embed="rId3">
            <a:extLst>
              <a:ext uri="{28A0092B-C50C-407E-A947-70E740481C1C}">
                <a14:useLocalDpi xmlns:a14="http://schemas.microsoft.com/office/drawing/2010/main" val="0"/>
              </a:ext>
            </a:extLst>
          </a:blip>
          <a:srcRect r="-1" b="2390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C5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61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833D0-C83A-4E3D-A6BA-174364E8A06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dirty="0">
                <a:solidFill>
                  <a:schemeClr val="bg1"/>
                </a:solidFill>
              </a:rPr>
              <a:t>Practical</a:t>
            </a:r>
            <a:r>
              <a:rPr lang="en-US" sz="3200" b="1" kern="1200" dirty="0">
                <a:solidFill>
                  <a:schemeClr val="bg1"/>
                </a:solidFill>
                <a:latin typeface="+mj-lt"/>
                <a:ea typeface="+mj-ea"/>
                <a:cs typeface="+mj-cs"/>
              </a:rPr>
              <a:t> task</a:t>
            </a:r>
          </a:p>
        </p:txBody>
      </p:sp>
      <p:sp>
        <p:nvSpPr>
          <p:cNvPr id="3" name="TextBox 2">
            <a:extLst>
              <a:ext uri="{FF2B5EF4-FFF2-40B4-BE49-F238E27FC236}">
                <a16:creationId xmlns:a16="http://schemas.microsoft.com/office/drawing/2014/main" id="{D850591F-0629-482F-9D3C-AEE143367AF6}"/>
              </a:ext>
            </a:extLst>
          </p:cNvPr>
          <p:cNvSpPr txBox="1"/>
          <p:nvPr/>
        </p:nvSpPr>
        <p:spPr>
          <a:xfrm>
            <a:off x="333955" y="1681933"/>
            <a:ext cx="5136542" cy="4893647"/>
          </a:xfrm>
          <a:prstGeom prst="rect">
            <a:avLst/>
          </a:prstGeom>
          <a:noFill/>
        </p:spPr>
        <p:txBody>
          <a:bodyPr wrap="square" rtlCol="0">
            <a:spAutoFit/>
          </a:bodyPr>
          <a:lstStyle/>
          <a:p>
            <a:r>
              <a:rPr lang="en-GB" sz="2400" b="1" dirty="0"/>
              <a:t>You will need:</a:t>
            </a:r>
          </a:p>
          <a:p>
            <a:r>
              <a:rPr lang="en-GB" sz="2400" dirty="0"/>
              <a:t>A measuring jug</a:t>
            </a:r>
          </a:p>
          <a:p>
            <a:r>
              <a:rPr lang="en-GB" sz="2400" dirty="0"/>
              <a:t>A variety of containers</a:t>
            </a:r>
          </a:p>
          <a:p>
            <a:endParaRPr lang="en-GB" sz="2400" dirty="0"/>
          </a:p>
          <a:p>
            <a:r>
              <a:rPr lang="en-GB" sz="2400" b="1" dirty="0"/>
              <a:t>Instructions:</a:t>
            </a:r>
          </a:p>
          <a:p>
            <a:r>
              <a:rPr lang="en-GB" sz="2400" dirty="0"/>
              <a:t>First estimate the capacity of each container.</a:t>
            </a:r>
          </a:p>
          <a:p>
            <a:r>
              <a:rPr lang="en-GB" sz="2400" dirty="0"/>
              <a:t>Fill each container with water.</a:t>
            </a:r>
          </a:p>
          <a:p>
            <a:r>
              <a:rPr lang="en-GB" sz="2400" dirty="0"/>
              <a:t>Pour the water into the measuring jug.</a:t>
            </a:r>
          </a:p>
          <a:p>
            <a:r>
              <a:rPr lang="en-GB" sz="2400" dirty="0"/>
              <a:t>Read the scale on the measuring jug to find out the capacity of each container.</a:t>
            </a:r>
          </a:p>
          <a:p>
            <a:r>
              <a:rPr lang="en-GB" sz="2400" dirty="0"/>
              <a:t>Record your results in a table like the one shown here.</a:t>
            </a:r>
          </a:p>
        </p:txBody>
      </p:sp>
      <p:graphicFrame>
        <p:nvGraphicFramePr>
          <p:cNvPr id="6" name="Table 6">
            <a:extLst>
              <a:ext uri="{FF2B5EF4-FFF2-40B4-BE49-F238E27FC236}">
                <a16:creationId xmlns:a16="http://schemas.microsoft.com/office/drawing/2014/main" id="{C82C825F-979B-4ECC-9598-D221DD914FA0}"/>
              </a:ext>
            </a:extLst>
          </p:cNvPr>
          <p:cNvGraphicFramePr>
            <a:graphicFrameLocks noGrp="1"/>
          </p:cNvGraphicFramePr>
          <p:nvPr>
            <p:extLst>
              <p:ext uri="{D42A27DB-BD31-4B8C-83A1-F6EECF244321}">
                <p14:modId xmlns:p14="http://schemas.microsoft.com/office/powerpoint/2010/main" val="1182455141"/>
              </p:ext>
            </p:extLst>
          </p:nvPr>
        </p:nvGraphicFramePr>
        <p:xfrm>
          <a:off x="6464410" y="1678189"/>
          <a:ext cx="5224008" cy="4707170"/>
        </p:xfrm>
        <a:graphic>
          <a:graphicData uri="http://schemas.openxmlformats.org/drawingml/2006/table">
            <a:tbl>
              <a:tblPr firstRow="1" bandRow="1">
                <a:tableStyleId>{5C22544A-7EE6-4342-B048-85BDC9FD1C3A}</a:tableStyleId>
              </a:tblPr>
              <a:tblGrid>
                <a:gridCol w="1741336">
                  <a:extLst>
                    <a:ext uri="{9D8B030D-6E8A-4147-A177-3AD203B41FA5}">
                      <a16:colId xmlns:a16="http://schemas.microsoft.com/office/drawing/2014/main" val="3515151826"/>
                    </a:ext>
                  </a:extLst>
                </a:gridCol>
                <a:gridCol w="1741336">
                  <a:extLst>
                    <a:ext uri="{9D8B030D-6E8A-4147-A177-3AD203B41FA5}">
                      <a16:colId xmlns:a16="http://schemas.microsoft.com/office/drawing/2014/main" val="866822005"/>
                    </a:ext>
                  </a:extLst>
                </a:gridCol>
                <a:gridCol w="1741336">
                  <a:extLst>
                    <a:ext uri="{9D8B030D-6E8A-4147-A177-3AD203B41FA5}">
                      <a16:colId xmlns:a16="http://schemas.microsoft.com/office/drawing/2014/main" val="3784908742"/>
                    </a:ext>
                  </a:extLst>
                </a:gridCol>
              </a:tblGrid>
              <a:tr h="611114">
                <a:tc>
                  <a:txBody>
                    <a:bodyPr/>
                    <a:lstStyle/>
                    <a:p>
                      <a:r>
                        <a:rPr lang="en-GB" dirty="0"/>
                        <a:t>Container</a:t>
                      </a:r>
                    </a:p>
                  </a:txBody>
                  <a:tcPr/>
                </a:tc>
                <a:tc>
                  <a:txBody>
                    <a:bodyPr/>
                    <a:lstStyle/>
                    <a:p>
                      <a:r>
                        <a:rPr lang="en-GB" dirty="0"/>
                        <a:t>Estimate</a:t>
                      </a:r>
                    </a:p>
                  </a:txBody>
                  <a:tcPr/>
                </a:tc>
                <a:tc>
                  <a:txBody>
                    <a:bodyPr/>
                    <a:lstStyle/>
                    <a:p>
                      <a:r>
                        <a:rPr lang="en-GB" dirty="0"/>
                        <a:t>Capacity</a:t>
                      </a:r>
                    </a:p>
                  </a:txBody>
                  <a:tcPr/>
                </a:tc>
                <a:extLst>
                  <a:ext uri="{0D108BD9-81ED-4DB2-BD59-A6C34878D82A}">
                    <a16:rowId xmlns:a16="http://schemas.microsoft.com/office/drawing/2014/main" val="1027264854"/>
                  </a:ext>
                </a:extLst>
              </a:tr>
              <a:tr h="682676">
                <a:tc>
                  <a:txBody>
                    <a:bodyPr/>
                    <a:lstStyle/>
                    <a:p>
                      <a:r>
                        <a:rPr lang="en-GB" dirty="0"/>
                        <a:t>Milk Bottle</a:t>
                      </a:r>
                    </a:p>
                  </a:txBody>
                  <a:tcPr/>
                </a:tc>
                <a:tc>
                  <a:txBody>
                    <a:bodyPr/>
                    <a:lstStyle/>
                    <a:p>
                      <a:r>
                        <a:rPr lang="en-GB" dirty="0"/>
                        <a:t>700ml</a:t>
                      </a:r>
                    </a:p>
                  </a:txBody>
                  <a:tcPr/>
                </a:tc>
                <a:tc>
                  <a:txBody>
                    <a:bodyPr/>
                    <a:lstStyle/>
                    <a:p>
                      <a:r>
                        <a:rPr lang="en-GB" dirty="0"/>
                        <a:t>1000ml</a:t>
                      </a:r>
                    </a:p>
                    <a:p>
                      <a:r>
                        <a:rPr lang="en-GB" dirty="0"/>
                        <a:t>1L</a:t>
                      </a:r>
                    </a:p>
                  </a:txBody>
                  <a:tcPr/>
                </a:tc>
                <a:extLst>
                  <a:ext uri="{0D108BD9-81ED-4DB2-BD59-A6C34878D82A}">
                    <a16:rowId xmlns:a16="http://schemas.microsoft.com/office/drawing/2014/main" val="827825857"/>
                  </a:ext>
                </a:extLst>
              </a:tr>
              <a:tr h="682676">
                <a:tc>
                  <a:txBody>
                    <a:bodyPr/>
                    <a:lstStyle/>
                    <a:p>
                      <a:r>
                        <a:rPr lang="en-GB" dirty="0"/>
                        <a:t>Mug</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175940651"/>
                  </a:ext>
                </a:extLst>
              </a:tr>
              <a:tr h="682676">
                <a:tc>
                  <a:txBody>
                    <a:bodyPr/>
                    <a:lstStyle/>
                    <a:p>
                      <a:r>
                        <a:rPr lang="en-GB" dirty="0"/>
                        <a:t>Egg Cup</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835786843"/>
                  </a:ext>
                </a:extLst>
              </a:tr>
              <a:tr h="68267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36684899"/>
                  </a:ext>
                </a:extLst>
              </a:tr>
              <a:tr h="68267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70664779"/>
                  </a:ext>
                </a:extLst>
              </a:tr>
              <a:tr h="682676">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91846225"/>
                  </a:ext>
                </a:extLst>
              </a:tr>
            </a:tbl>
          </a:graphicData>
        </a:graphic>
      </p:graphicFrame>
    </p:spTree>
    <p:extLst>
      <p:ext uri="{BB962C8B-B14F-4D97-AF65-F5344CB8AC3E}">
        <p14:creationId xmlns:p14="http://schemas.microsoft.com/office/powerpoint/2010/main" val="148483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833D0-C83A-4E3D-A6BA-174364E8A06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Book task</a:t>
            </a:r>
            <a:endParaRPr lang="en-US" sz="3200" b="1" kern="1200" dirty="0">
              <a:solidFill>
                <a:schemeClr val="bg1"/>
              </a:solidFill>
              <a:latin typeface="+mj-lt"/>
              <a:ea typeface="+mj-ea"/>
              <a:cs typeface="+mj-cs"/>
            </a:endParaRPr>
          </a:p>
        </p:txBody>
      </p:sp>
      <p:sp>
        <p:nvSpPr>
          <p:cNvPr id="3" name="TextBox 2">
            <a:extLst>
              <a:ext uri="{FF2B5EF4-FFF2-40B4-BE49-F238E27FC236}">
                <a16:creationId xmlns:a16="http://schemas.microsoft.com/office/drawing/2014/main" id="{D850591F-0629-482F-9D3C-AEE143367AF6}"/>
              </a:ext>
            </a:extLst>
          </p:cNvPr>
          <p:cNvSpPr txBox="1"/>
          <p:nvPr/>
        </p:nvSpPr>
        <p:spPr>
          <a:xfrm>
            <a:off x="381663" y="1475199"/>
            <a:ext cx="4651513" cy="2554545"/>
          </a:xfrm>
          <a:prstGeom prst="rect">
            <a:avLst/>
          </a:prstGeom>
          <a:noFill/>
        </p:spPr>
        <p:txBody>
          <a:bodyPr wrap="square" rtlCol="0">
            <a:spAutoFit/>
          </a:bodyPr>
          <a:lstStyle/>
          <a:p>
            <a:r>
              <a:rPr lang="en-GB" sz="2000"/>
              <a:t>Draw a Venn diagram like the one shown.</a:t>
            </a:r>
          </a:p>
          <a:p>
            <a:endParaRPr lang="en-GB" sz="2000"/>
          </a:p>
          <a:p>
            <a:r>
              <a:rPr lang="en-GB" sz="2000"/>
              <a:t>Sort the containers into the correct section of the diagram.</a:t>
            </a:r>
          </a:p>
          <a:p>
            <a:endParaRPr lang="en-GB" sz="2000"/>
          </a:p>
          <a:p>
            <a:r>
              <a:rPr lang="en-GB" sz="2000"/>
              <a:t>You could print this slide and cut out the pictures, or simply write each container in the diagram.</a:t>
            </a:r>
            <a:endParaRPr lang="en-GB" sz="2000" dirty="0"/>
          </a:p>
        </p:txBody>
      </p:sp>
      <p:sp>
        <p:nvSpPr>
          <p:cNvPr id="4" name="Oval 3">
            <a:extLst>
              <a:ext uri="{FF2B5EF4-FFF2-40B4-BE49-F238E27FC236}">
                <a16:creationId xmlns:a16="http://schemas.microsoft.com/office/drawing/2014/main" id="{4CE4DEBE-8E76-40C9-B486-AC7718AFDC82}"/>
              </a:ext>
            </a:extLst>
          </p:cNvPr>
          <p:cNvSpPr/>
          <p:nvPr/>
        </p:nvSpPr>
        <p:spPr>
          <a:xfrm>
            <a:off x="381663" y="4249995"/>
            <a:ext cx="3689465" cy="2134903"/>
          </a:xfrm>
          <a:prstGeom prst="ellipse">
            <a:avLst/>
          </a:prstGeom>
          <a:solidFill>
            <a:srgbClr val="FF0000">
              <a:alpha val="5098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3FCBF02-9E03-499F-B5BC-426E81ECAA61}"/>
              </a:ext>
            </a:extLst>
          </p:cNvPr>
          <p:cNvPicPr>
            <a:picLocks noChangeAspect="1"/>
          </p:cNvPicPr>
          <p:nvPr/>
        </p:nvPicPr>
        <p:blipFill>
          <a:blip r:embed="rId2"/>
          <a:stretch>
            <a:fillRect/>
          </a:stretch>
        </p:blipFill>
        <p:spPr>
          <a:xfrm>
            <a:off x="2786372" y="4214534"/>
            <a:ext cx="3724979" cy="2170364"/>
          </a:xfrm>
          <a:prstGeom prst="rect">
            <a:avLst/>
          </a:prstGeom>
        </p:spPr>
      </p:pic>
      <p:sp>
        <p:nvSpPr>
          <p:cNvPr id="7" name="TextBox 6">
            <a:extLst>
              <a:ext uri="{FF2B5EF4-FFF2-40B4-BE49-F238E27FC236}">
                <a16:creationId xmlns:a16="http://schemas.microsoft.com/office/drawing/2014/main" id="{66599F0B-620A-4D81-8B7B-F047755273A5}"/>
              </a:ext>
            </a:extLst>
          </p:cNvPr>
          <p:cNvSpPr txBox="1"/>
          <p:nvPr/>
        </p:nvSpPr>
        <p:spPr>
          <a:xfrm>
            <a:off x="1836750" y="4273468"/>
            <a:ext cx="1168842" cy="369332"/>
          </a:xfrm>
          <a:prstGeom prst="rect">
            <a:avLst/>
          </a:prstGeom>
          <a:noFill/>
        </p:spPr>
        <p:txBody>
          <a:bodyPr wrap="square" rtlCol="0">
            <a:spAutoFit/>
          </a:bodyPr>
          <a:lstStyle/>
          <a:p>
            <a:r>
              <a:rPr lang="en-GB"/>
              <a:t>Litres</a:t>
            </a:r>
            <a:endParaRPr lang="en-GB" dirty="0"/>
          </a:p>
        </p:txBody>
      </p:sp>
      <p:sp>
        <p:nvSpPr>
          <p:cNvPr id="9" name="TextBox 8">
            <a:extLst>
              <a:ext uri="{FF2B5EF4-FFF2-40B4-BE49-F238E27FC236}">
                <a16:creationId xmlns:a16="http://schemas.microsoft.com/office/drawing/2014/main" id="{2E591652-17F2-4F90-854E-7C75EF4F2350}"/>
              </a:ext>
            </a:extLst>
          </p:cNvPr>
          <p:cNvSpPr txBox="1"/>
          <p:nvPr/>
        </p:nvSpPr>
        <p:spPr>
          <a:xfrm>
            <a:off x="4122397" y="4241282"/>
            <a:ext cx="1168842" cy="369332"/>
          </a:xfrm>
          <a:prstGeom prst="rect">
            <a:avLst/>
          </a:prstGeom>
          <a:noFill/>
        </p:spPr>
        <p:txBody>
          <a:bodyPr wrap="square" rtlCol="0">
            <a:spAutoFit/>
          </a:bodyPr>
          <a:lstStyle/>
          <a:p>
            <a:r>
              <a:rPr lang="en-GB"/>
              <a:t>Millilitres</a:t>
            </a:r>
            <a:endParaRPr lang="en-GB" dirty="0"/>
          </a:p>
        </p:txBody>
      </p:sp>
      <p:pic>
        <p:nvPicPr>
          <p:cNvPr id="8" name="Picture 7">
            <a:extLst>
              <a:ext uri="{FF2B5EF4-FFF2-40B4-BE49-F238E27FC236}">
                <a16:creationId xmlns:a16="http://schemas.microsoft.com/office/drawing/2014/main" id="{ACFF7840-8866-42C7-BBD8-A1850C42931E}"/>
              </a:ext>
            </a:extLst>
          </p:cNvPr>
          <p:cNvPicPr>
            <a:picLocks noChangeAspect="1"/>
          </p:cNvPicPr>
          <p:nvPr/>
        </p:nvPicPr>
        <p:blipFill>
          <a:blip r:embed="rId3"/>
          <a:stretch>
            <a:fillRect/>
          </a:stretch>
        </p:blipFill>
        <p:spPr>
          <a:xfrm>
            <a:off x="10558008" y="1669774"/>
            <a:ext cx="1252329" cy="1252329"/>
          </a:xfrm>
          <a:prstGeom prst="rect">
            <a:avLst/>
          </a:prstGeom>
        </p:spPr>
      </p:pic>
      <p:pic>
        <p:nvPicPr>
          <p:cNvPr id="11" name="Picture 10">
            <a:extLst>
              <a:ext uri="{FF2B5EF4-FFF2-40B4-BE49-F238E27FC236}">
                <a16:creationId xmlns:a16="http://schemas.microsoft.com/office/drawing/2014/main" id="{1C9E9148-D8AA-46A5-9A1A-735E14E95743}"/>
              </a:ext>
            </a:extLst>
          </p:cNvPr>
          <p:cNvPicPr>
            <a:picLocks noChangeAspect="1"/>
          </p:cNvPicPr>
          <p:nvPr/>
        </p:nvPicPr>
        <p:blipFill>
          <a:blip r:embed="rId4"/>
          <a:stretch>
            <a:fillRect/>
          </a:stretch>
        </p:blipFill>
        <p:spPr>
          <a:xfrm>
            <a:off x="8207005" y="2121812"/>
            <a:ext cx="2014521" cy="1261317"/>
          </a:xfrm>
          <a:prstGeom prst="rect">
            <a:avLst/>
          </a:prstGeom>
        </p:spPr>
      </p:pic>
      <p:pic>
        <p:nvPicPr>
          <p:cNvPr id="12" name="Picture 11">
            <a:extLst>
              <a:ext uri="{FF2B5EF4-FFF2-40B4-BE49-F238E27FC236}">
                <a16:creationId xmlns:a16="http://schemas.microsoft.com/office/drawing/2014/main" id="{52503EA1-F1B5-41CF-B472-6D12931798C0}"/>
              </a:ext>
            </a:extLst>
          </p:cNvPr>
          <p:cNvPicPr>
            <a:picLocks noChangeAspect="1"/>
          </p:cNvPicPr>
          <p:nvPr/>
        </p:nvPicPr>
        <p:blipFill>
          <a:blip r:embed="rId5"/>
          <a:stretch>
            <a:fillRect/>
          </a:stretch>
        </p:blipFill>
        <p:spPr>
          <a:xfrm>
            <a:off x="7003463" y="5716987"/>
            <a:ext cx="1764010" cy="858327"/>
          </a:xfrm>
          <a:prstGeom prst="rect">
            <a:avLst/>
          </a:prstGeom>
        </p:spPr>
      </p:pic>
      <p:pic>
        <p:nvPicPr>
          <p:cNvPr id="13" name="Picture 12">
            <a:extLst>
              <a:ext uri="{FF2B5EF4-FFF2-40B4-BE49-F238E27FC236}">
                <a16:creationId xmlns:a16="http://schemas.microsoft.com/office/drawing/2014/main" id="{4D8FC5C2-8F93-4F73-A2E8-35A34F3A7769}"/>
              </a:ext>
            </a:extLst>
          </p:cNvPr>
          <p:cNvPicPr>
            <a:picLocks noChangeAspect="1"/>
          </p:cNvPicPr>
          <p:nvPr/>
        </p:nvPicPr>
        <p:blipFill>
          <a:blip r:embed="rId6"/>
          <a:stretch>
            <a:fillRect/>
          </a:stretch>
        </p:blipFill>
        <p:spPr>
          <a:xfrm>
            <a:off x="10678602" y="5567184"/>
            <a:ext cx="1332911" cy="1105104"/>
          </a:xfrm>
          <a:prstGeom prst="rect">
            <a:avLst/>
          </a:prstGeom>
        </p:spPr>
      </p:pic>
      <p:pic>
        <p:nvPicPr>
          <p:cNvPr id="14" name="Picture 13">
            <a:extLst>
              <a:ext uri="{FF2B5EF4-FFF2-40B4-BE49-F238E27FC236}">
                <a16:creationId xmlns:a16="http://schemas.microsoft.com/office/drawing/2014/main" id="{A66265E1-81EC-44F0-BA76-3AE56C3B3E01}"/>
              </a:ext>
            </a:extLst>
          </p:cNvPr>
          <p:cNvPicPr>
            <a:picLocks noChangeAspect="1"/>
          </p:cNvPicPr>
          <p:nvPr/>
        </p:nvPicPr>
        <p:blipFill>
          <a:blip r:embed="rId7"/>
          <a:stretch>
            <a:fillRect/>
          </a:stretch>
        </p:blipFill>
        <p:spPr>
          <a:xfrm>
            <a:off x="10539116" y="3642809"/>
            <a:ext cx="1228341" cy="1261317"/>
          </a:xfrm>
          <a:prstGeom prst="rect">
            <a:avLst/>
          </a:prstGeom>
        </p:spPr>
      </p:pic>
      <p:pic>
        <p:nvPicPr>
          <p:cNvPr id="15" name="Picture 14">
            <a:extLst>
              <a:ext uri="{FF2B5EF4-FFF2-40B4-BE49-F238E27FC236}">
                <a16:creationId xmlns:a16="http://schemas.microsoft.com/office/drawing/2014/main" id="{975320F1-1400-41CC-99B9-4EA74993BF3E}"/>
              </a:ext>
            </a:extLst>
          </p:cNvPr>
          <p:cNvPicPr>
            <a:picLocks noChangeAspect="1"/>
          </p:cNvPicPr>
          <p:nvPr/>
        </p:nvPicPr>
        <p:blipFill>
          <a:blip r:embed="rId8"/>
          <a:stretch>
            <a:fillRect/>
          </a:stretch>
        </p:blipFill>
        <p:spPr>
          <a:xfrm>
            <a:off x="8511532" y="3660137"/>
            <a:ext cx="1228341" cy="1779842"/>
          </a:xfrm>
          <a:prstGeom prst="rect">
            <a:avLst/>
          </a:prstGeom>
        </p:spPr>
      </p:pic>
      <p:pic>
        <p:nvPicPr>
          <p:cNvPr id="16" name="Picture 15">
            <a:extLst>
              <a:ext uri="{FF2B5EF4-FFF2-40B4-BE49-F238E27FC236}">
                <a16:creationId xmlns:a16="http://schemas.microsoft.com/office/drawing/2014/main" id="{A773FC87-209D-42FB-9EC0-35ACA52E6207}"/>
              </a:ext>
            </a:extLst>
          </p:cNvPr>
          <p:cNvPicPr>
            <a:picLocks noChangeAspect="1"/>
          </p:cNvPicPr>
          <p:nvPr/>
        </p:nvPicPr>
        <p:blipFill>
          <a:blip r:embed="rId9"/>
          <a:stretch>
            <a:fillRect/>
          </a:stretch>
        </p:blipFill>
        <p:spPr>
          <a:xfrm>
            <a:off x="6380232" y="2452719"/>
            <a:ext cx="1557187" cy="1557187"/>
          </a:xfrm>
          <a:prstGeom prst="rect">
            <a:avLst/>
          </a:prstGeom>
        </p:spPr>
      </p:pic>
    </p:spTree>
    <p:extLst>
      <p:ext uri="{BB962C8B-B14F-4D97-AF65-F5344CB8AC3E}">
        <p14:creationId xmlns:p14="http://schemas.microsoft.com/office/powerpoint/2010/main" val="231257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alpha val="5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263-143B-446D-B505-DB7D8A99DA8F}"/>
              </a:ext>
            </a:extLst>
          </p:cNvPr>
          <p:cNvSpPr>
            <a:spLocks noGrp="1"/>
          </p:cNvSpPr>
          <p:nvPr>
            <p:ph type="title"/>
          </p:nvPr>
        </p:nvSpPr>
        <p:spPr>
          <a:xfrm>
            <a:off x="4965430" y="629268"/>
            <a:ext cx="6586491" cy="1286160"/>
          </a:xfrm>
        </p:spPr>
        <p:txBody>
          <a:bodyPr anchor="b">
            <a:normAutofit/>
          </a:bodyPr>
          <a:lstStyle/>
          <a:p>
            <a:r>
              <a:rPr lang="en-GB" b="1" u="sng" dirty="0"/>
              <a:t>Optional extra task</a:t>
            </a:r>
          </a:p>
        </p:txBody>
      </p:sp>
      <p:sp>
        <p:nvSpPr>
          <p:cNvPr id="7" name="Content Placeholder 6">
            <a:extLst>
              <a:ext uri="{FF2B5EF4-FFF2-40B4-BE49-F238E27FC236}">
                <a16:creationId xmlns:a16="http://schemas.microsoft.com/office/drawing/2014/main" id="{503CA45C-0FC5-4733-B984-85FA8A27222E}"/>
              </a:ext>
            </a:extLst>
          </p:cNvPr>
          <p:cNvSpPr>
            <a:spLocks noGrp="1"/>
          </p:cNvSpPr>
          <p:nvPr>
            <p:ph idx="1"/>
          </p:nvPr>
        </p:nvSpPr>
        <p:spPr>
          <a:xfrm>
            <a:off x="4965431" y="2438400"/>
            <a:ext cx="6586489" cy="3785419"/>
          </a:xfrm>
        </p:spPr>
        <p:txBody>
          <a:bodyPr>
            <a:normAutofit/>
          </a:bodyPr>
          <a:lstStyle/>
          <a:p>
            <a:pPr marL="0" indent="0">
              <a:buNone/>
            </a:pPr>
            <a:r>
              <a:rPr lang="en-GB" sz="3200" dirty="0">
                <a:hlinkClick r:id="rId2"/>
              </a:rPr>
              <a:t>https://www.twinkl.co.uk/go/lessons/view/maths</a:t>
            </a:r>
            <a:endParaRPr lang="en-GB" sz="3200" dirty="0"/>
          </a:p>
          <a:p>
            <a:pPr marL="0" indent="0">
              <a:buNone/>
            </a:pPr>
            <a:endParaRPr lang="en-GB" sz="3200" dirty="0"/>
          </a:p>
          <a:p>
            <a:pPr marL="0" indent="0">
              <a:buNone/>
            </a:pPr>
            <a:r>
              <a:rPr lang="en-GB" sz="3200" dirty="0"/>
              <a:t>Follow the link to Twinkl Go! Complete the “Capacity word mat” and “Capacity word search” activities.</a:t>
            </a:r>
          </a:p>
        </p:txBody>
      </p:sp>
      <p:pic>
        <p:nvPicPr>
          <p:cNvPr id="4" name="Picture 3">
            <a:extLst>
              <a:ext uri="{FF2B5EF4-FFF2-40B4-BE49-F238E27FC236}">
                <a16:creationId xmlns:a16="http://schemas.microsoft.com/office/drawing/2014/main" id="{05C20AB8-319C-4404-8E9E-B3E4E0C46A3C}"/>
              </a:ext>
            </a:extLst>
          </p:cNvPr>
          <p:cNvPicPr>
            <a:picLocks noChangeAspect="1"/>
          </p:cNvPicPr>
          <p:nvPr/>
        </p:nvPicPr>
        <p:blipFill rotWithShape="1">
          <a:blip r:embed="rId3"/>
          <a:srcRect l="3595" r="25416"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5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6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alpha val="58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srcRect r="754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6" name="Freeform: Shape 1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4561680"/>
          </a:xfrm>
        </p:spPr>
        <p:txBody>
          <a:bodyPr>
            <a:noAutofit/>
          </a:bodyPr>
          <a:lstStyle/>
          <a:p>
            <a:pPr algn="l"/>
            <a:r>
              <a:rPr lang="en-GB" sz="3200" b="1" u="sng" dirty="0">
                <a:solidFill>
                  <a:srgbClr val="FFFFFF"/>
                </a:solidFill>
              </a:rPr>
              <a:t>Maths</a:t>
            </a:r>
            <a:br>
              <a:rPr lang="en-GB" sz="3200" dirty="0">
                <a:solidFill>
                  <a:srgbClr val="FFFFFF"/>
                </a:solidFill>
              </a:rPr>
            </a:br>
            <a:r>
              <a:rPr lang="en-GB" sz="3200" dirty="0">
                <a:solidFill>
                  <a:srgbClr val="FFFFFF"/>
                </a:solidFill>
              </a:rPr>
              <a:t>LO: To measure capacity in the correct units</a:t>
            </a:r>
            <a:br>
              <a:rPr lang="en-GB" sz="3200" dirty="0">
                <a:solidFill>
                  <a:srgbClr val="FFFFFF"/>
                </a:solidFill>
              </a:rPr>
            </a:br>
            <a:br>
              <a:rPr lang="en-GB" sz="3200" dirty="0">
                <a:solidFill>
                  <a:srgbClr val="FFFFFF"/>
                </a:solidFill>
              </a:rPr>
            </a:br>
            <a:r>
              <a:rPr lang="en-GB" sz="3200" dirty="0">
                <a:solidFill>
                  <a:srgbClr val="FFFFFF"/>
                </a:solidFill>
              </a:rPr>
              <a:t>How did you find this lesson? Colour a small traffic light at the end of your work.</a:t>
            </a:r>
            <a:br>
              <a:rPr lang="en-GB" sz="3200" dirty="0">
                <a:solidFill>
                  <a:srgbClr val="FFFFFF"/>
                </a:solidFill>
              </a:rPr>
            </a:br>
            <a:br>
              <a:rPr lang="en-GB" sz="3200" dirty="0">
                <a:solidFill>
                  <a:srgbClr val="FFFFFF"/>
                </a:solidFill>
              </a:rPr>
            </a:br>
            <a:r>
              <a:rPr lang="en-GB" sz="3200" dirty="0">
                <a:solidFill>
                  <a:srgbClr val="FF0000"/>
                </a:solidFill>
              </a:rPr>
              <a:t>Red = I didn’t understand</a:t>
            </a:r>
            <a:br>
              <a:rPr lang="en-GB" sz="3200" dirty="0">
                <a:solidFill>
                  <a:srgbClr val="FFFFFF"/>
                </a:solidFill>
              </a:rPr>
            </a:br>
            <a:r>
              <a:rPr lang="en-GB" sz="3200" dirty="0">
                <a:solidFill>
                  <a:srgbClr val="FFFF00"/>
                </a:solidFill>
              </a:rPr>
              <a:t>Yellow = I need a bit more practice</a:t>
            </a:r>
            <a:br>
              <a:rPr lang="en-GB" sz="3200" dirty="0">
                <a:solidFill>
                  <a:srgbClr val="FFFFFF"/>
                </a:solidFill>
              </a:rPr>
            </a:br>
            <a:r>
              <a:rPr lang="en-GB" sz="3200" dirty="0">
                <a:solidFill>
                  <a:srgbClr val="00B050"/>
                </a:solidFill>
              </a:rPr>
              <a:t>Green = Got it!</a:t>
            </a:r>
            <a:endParaRPr lang="en-GB" sz="3200" dirty="0">
              <a:solidFill>
                <a:srgbClr val="FFFFFF"/>
              </a:solidFill>
            </a:endParaRPr>
          </a:p>
        </p:txBody>
      </p:sp>
    </p:spTree>
    <p:extLst>
      <p:ext uri="{BB962C8B-B14F-4D97-AF65-F5344CB8AC3E}">
        <p14:creationId xmlns:p14="http://schemas.microsoft.com/office/powerpoint/2010/main" val="272412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Reminders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3"/>
            <a:ext cx="5297244" cy="4049881"/>
          </a:xfrm>
        </p:spPr>
        <p:txBody>
          <a:bodyPr>
            <a:normAutofit/>
          </a:bodyPr>
          <a:lstStyle/>
          <a:p>
            <a:r>
              <a:rPr lang="en-GB" dirty="0"/>
              <a:t>Don’t forget to read every day to an adult or sibling!</a:t>
            </a:r>
          </a:p>
          <a:p>
            <a:r>
              <a:rPr lang="en-GB" dirty="0"/>
              <a:t>Practice your times tables every day!</a:t>
            </a:r>
          </a:p>
          <a:p>
            <a:r>
              <a:rPr lang="en-GB" dirty="0"/>
              <a:t>Continue to practice your spellings!</a:t>
            </a:r>
          </a:p>
          <a:p>
            <a:r>
              <a:rPr lang="en-GB" dirty="0"/>
              <a:t>Work through your maths bond and arithmetic books at your own pace.</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51963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91B8F-838F-4562-8EB8-5A109BBCF356}"/>
              </a:ext>
            </a:extLst>
          </p:cNvPr>
          <p:cNvPicPr>
            <a:picLocks noChangeAspect="1"/>
          </p:cNvPicPr>
          <p:nvPr/>
        </p:nvPicPr>
        <p:blipFill rotWithShape="1">
          <a:blip r:embed="rId2">
            <a:extLst>
              <a:ext uri="{28A0092B-C50C-407E-A947-70E740481C1C}">
                <a14:useLocalDpi xmlns:a14="http://schemas.microsoft.com/office/drawing/2010/main" val="0"/>
              </a:ext>
            </a:extLst>
          </a:blip>
          <a:srcRect t="14056" r="9089" b="17406"/>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26" name="Freeform: Shape 25">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a:bodyPr>
          <a:lstStyle/>
          <a:p>
            <a:pPr algn="l"/>
            <a:r>
              <a:rPr lang="en-GB" sz="4200" b="1" u="sng">
                <a:solidFill>
                  <a:srgbClr val="FFFFFF"/>
                </a:solidFill>
              </a:rPr>
              <a:t>RE</a:t>
            </a:r>
            <a:br>
              <a:rPr lang="en-GB" sz="4200">
                <a:solidFill>
                  <a:srgbClr val="FFFFFF"/>
                </a:solidFill>
              </a:rPr>
            </a:br>
            <a:r>
              <a:rPr lang="en-GB" sz="4200">
                <a:solidFill>
                  <a:srgbClr val="FFFFFF"/>
                </a:solidFill>
              </a:rPr>
              <a:t>LO: To understand why Christians celebrate Lent</a:t>
            </a:r>
          </a:p>
        </p:txBody>
      </p:sp>
    </p:spTree>
    <p:extLst>
      <p:ext uri="{BB962C8B-B14F-4D97-AF65-F5344CB8AC3E}">
        <p14:creationId xmlns:p14="http://schemas.microsoft.com/office/powerpoint/2010/main" val="220121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A45B3D9C-9868-4EE8-B9BF-A22255DDEA9F}"/>
              </a:ext>
            </a:extLst>
          </p:cNvPr>
          <p:cNvSpPr>
            <a:spLocks noGrp="1"/>
          </p:cNvSpPr>
          <p:nvPr>
            <p:ph type="title"/>
          </p:nvPr>
        </p:nvSpPr>
        <p:spPr>
          <a:xfrm>
            <a:off x="-803096" y="329932"/>
            <a:ext cx="8220075" cy="993775"/>
          </a:xfrm>
        </p:spPr>
        <p:txBody>
          <a:bodyPr/>
          <a:lstStyle/>
          <a:p>
            <a:pPr algn="ctr" eaLnBrk="1" hangingPunct="1"/>
            <a:r>
              <a:rPr lang="en-GB" altLang="en-US" b="1" dirty="0">
                <a:solidFill>
                  <a:srgbClr val="21A6F9"/>
                </a:solidFill>
                <a:latin typeface="Twinkl" pitchFamily="2" charset="0"/>
              </a:rPr>
              <a:t>What Is Lent?</a:t>
            </a:r>
          </a:p>
        </p:txBody>
      </p:sp>
      <p:sp>
        <p:nvSpPr>
          <p:cNvPr id="22" name="Content Placeholder 21">
            <a:extLst>
              <a:ext uri="{FF2B5EF4-FFF2-40B4-BE49-F238E27FC236}">
                <a16:creationId xmlns:a16="http://schemas.microsoft.com/office/drawing/2014/main" id="{D96F6B0C-B451-4EEB-9101-5B5D13EF5E18}"/>
              </a:ext>
            </a:extLst>
          </p:cNvPr>
          <p:cNvSpPr>
            <a:spLocks noGrp="1"/>
          </p:cNvSpPr>
          <p:nvPr>
            <p:ph idx="1"/>
          </p:nvPr>
        </p:nvSpPr>
        <p:spPr>
          <a:xfrm>
            <a:off x="189840" y="1576120"/>
            <a:ext cx="6254750" cy="3088347"/>
          </a:xfrm>
        </p:spPr>
        <p:txBody>
          <a:bodyPr rtlCol="0">
            <a:noAutofit/>
          </a:bodyPr>
          <a:lstStyle/>
          <a:p>
            <a:pPr algn="ctr">
              <a:defRPr/>
            </a:pPr>
            <a:r>
              <a:rPr lang="en-GB" altLang="en-US" sz="2000" dirty="0">
                <a:solidFill>
                  <a:schemeClr val="bg1"/>
                </a:solidFill>
                <a:latin typeface="Twinkl" pitchFamily="2" charset="0"/>
                <a:cs typeface="Arial" panose="020B0604020202020204" pitchFamily="34" charset="0"/>
              </a:rPr>
              <a:t>Lent begins on Ash Wednesday, which is the day after Pancake Day. It is the start of a very important time</a:t>
            </a:r>
            <a:br>
              <a:rPr lang="en-GB" altLang="en-US" sz="2000" dirty="0">
                <a:solidFill>
                  <a:schemeClr val="bg1"/>
                </a:solidFill>
                <a:latin typeface="Twinkl" pitchFamily="2" charset="0"/>
                <a:cs typeface="Arial" panose="020B0604020202020204" pitchFamily="34" charset="0"/>
              </a:rPr>
            </a:br>
            <a:r>
              <a:rPr lang="en-GB" altLang="en-US" sz="2000" dirty="0">
                <a:solidFill>
                  <a:schemeClr val="bg1"/>
                </a:solidFill>
                <a:latin typeface="Twinkl" pitchFamily="2" charset="0"/>
                <a:cs typeface="Arial" panose="020B0604020202020204" pitchFamily="34" charset="0"/>
              </a:rPr>
              <a:t>in the Christian Calendar. </a:t>
            </a:r>
          </a:p>
          <a:p>
            <a:pPr marL="0" indent="0" algn="ctr">
              <a:buNone/>
              <a:defRPr/>
            </a:pPr>
            <a:endParaRPr lang="en-GB" altLang="en-US" sz="2000" dirty="0">
              <a:solidFill>
                <a:schemeClr val="bg1"/>
              </a:solidFill>
              <a:latin typeface="Twinkl" pitchFamily="2" charset="0"/>
              <a:cs typeface="Arial" panose="020B0604020202020204" pitchFamily="34" charset="0"/>
            </a:endParaRPr>
          </a:p>
          <a:p>
            <a:pPr algn="ctr">
              <a:defRPr/>
            </a:pPr>
            <a:r>
              <a:rPr lang="en-GB" altLang="en-US" sz="2000" dirty="0">
                <a:solidFill>
                  <a:schemeClr val="bg1"/>
                </a:solidFill>
                <a:latin typeface="Twinkl" pitchFamily="2" charset="0"/>
                <a:cs typeface="Arial" panose="020B0604020202020204" pitchFamily="34" charset="0"/>
              </a:rPr>
              <a:t>Lent leads up to Easter, the time that Christians</a:t>
            </a:r>
            <a:br>
              <a:rPr lang="en-GB" altLang="en-US" sz="2000" dirty="0">
                <a:solidFill>
                  <a:schemeClr val="bg1"/>
                </a:solidFill>
                <a:latin typeface="Twinkl" pitchFamily="2" charset="0"/>
                <a:cs typeface="Arial" panose="020B0604020202020204" pitchFamily="34" charset="0"/>
              </a:rPr>
            </a:br>
            <a:r>
              <a:rPr lang="en-GB" altLang="en-US" sz="2000" dirty="0">
                <a:solidFill>
                  <a:schemeClr val="bg1"/>
                </a:solidFill>
                <a:latin typeface="Twinkl" pitchFamily="2" charset="0"/>
                <a:cs typeface="Arial" panose="020B0604020202020204" pitchFamily="34" charset="0"/>
              </a:rPr>
              <a:t>remember Jesus’ death and resurrection. </a:t>
            </a:r>
          </a:p>
          <a:p>
            <a:pPr algn="ctr">
              <a:defRPr/>
            </a:pPr>
            <a:endParaRPr lang="en-GB" altLang="en-US" sz="2000" dirty="0">
              <a:solidFill>
                <a:schemeClr val="bg1"/>
              </a:solidFill>
              <a:latin typeface="Twinkl" pitchFamily="2" charset="0"/>
              <a:cs typeface="Arial" panose="020B0604020202020204" pitchFamily="34" charset="0"/>
            </a:endParaRPr>
          </a:p>
          <a:p>
            <a:pPr algn="ctr">
              <a:defRPr/>
            </a:pPr>
            <a:r>
              <a:rPr lang="en-GB" altLang="en-US" sz="2000" dirty="0">
                <a:solidFill>
                  <a:schemeClr val="bg1"/>
                </a:solidFill>
                <a:latin typeface="Twinkl" pitchFamily="2" charset="0"/>
                <a:cs typeface="Arial" panose="020B0604020202020204" pitchFamily="34" charset="0"/>
              </a:rPr>
              <a:t>Lent is 40 days long (not including Sundays).</a:t>
            </a:r>
          </a:p>
          <a:p>
            <a:pPr marL="0" indent="0" algn="ctr">
              <a:buNone/>
              <a:defRPr/>
            </a:pPr>
            <a:endParaRPr lang="en-GB" altLang="en-US" sz="2000" dirty="0">
              <a:solidFill>
                <a:schemeClr val="bg1"/>
              </a:solidFill>
              <a:latin typeface="Twinkl" pitchFamily="2" charset="0"/>
              <a:cs typeface="Arial" panose="020B0604020202020204" pitchFamily="34" charset="0"/>
            </a:endParaRPr>
          </a:p>
        </p:txBody>
      </p:sp>
      <p:pic>
        <p:nvPicPr>
          <p:cNvPr id="4" name="Picture 2">
            <a:extLst>
              <a:ext uri="{FF2B5EF4-FFF2-40B4-BE49-F238E27FC236}">
                <a16:creationId xmlns:a16="http://schemas.microsoft.com/office/drawing/2014/main" id="{60D9A005-5AEF-4F53-A856-9F197C6E48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5067" y="947308"/>
            <a:ext cx="2686251" cy="430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9458" name="Title 20">
            <a:extLst>
              <a:ext uri="{FF2B5EF4-FFF2-40B4-BE49-F238E27FC236}">
                <a16:creationId xmlns:a16="http://schemas.microsoft.com/office/drawing/2014/main" id="{ECEAE9B2-1727-4809-BABA-EC7C78251C93}"/>
              </a:ext>
            </a:extLst>
          </p:cNvPr>
          <p:cNvSpPr>
            <a:spLocks noGrp="1"/>
          </p:cNvSpPr>
          <p:nvPr>
            <p:ph type="title"/>
          </p:nvPr>
        </p:nvSpPr>
        <p:spPr>
          <a:xfrm>
            <a:off x="2587376" y="465136"/>
            <a:ext cx="8220075" cy="993775"/>
          </a:xfrm>
        </p:spPr>
        <p:txBody>
          <a:bodyPr>
            <a:normAutofit/>
          </a:bodyPr>
          <a:lstStyle/>
          <a:p>
            <a:pPr eaLnBrk="1" hangingPunct="1"/>
            <a:r>
              <a:rPr lang="en-GB" altLang="en-US" b="1" dirty="0">
                <a:solidFill>
                  <a:srgbClr val="21A6F9"/>
                </a:solidFill>
                <a:latin typeface="Twinkl" pitchFamily="2" charset="0"/>
              </a:rPr>
              <a:t>Jesus Goes into the Wilderness</a:t>
            </a:r>
          </a:p>
        </p:txBody>
      </p:sp>
      <p:sp>
        <p:nvSpPr>
          <p:cNvPr id="22" name="Content Placeholder 21">
            <a:extLst>
              <a:ext uri="{FF2B5EF4-FFF2-40B4-BE49-F238E27FC236}">
                <a16:creationId xmlns:a16="http://schemas.microsoft.com/office/drawing/2014/main" id="{9EDC9DBF-918B-41B9-8CDB-A940159EACDA}"/>
              </a:ext>
            </a:extLst>
          </p:cNvPr>
          <p:cNvSpPr>
            <a:spLocks noGrp="1"/>
          </p:cNvSpPr>
          <p:nvPr>
            <p:ph idx="1"/>
          </p:nvPr>
        </p:nvSpPr>
        <p:spPr>
          <a:xfrm>
            <a:off x="2963863" y="1514476"/>
            <a:ext cx="6254750" cy="1527175"/>
          </a:xfrm>
        </p:spPr>
        <p:txBody>
          <a:bodyPr rtlCol="0">
            <a:normAutofit/>
          </a:bodyPr>
          <a:lstStyle/>
          <a:p>
            <a:pPr algn="ctr">
              <a:defRPr/>
            </a:pPr>
            <a:r>
              <a:rPr lang="en-GB" altLang="en-US" sz="2000" dirty="0">
                <a:solidFill>
                  <a:schemeClr val="bg1"/>
                </a:solidFill>
                <a:latin typeface="Twinkl" pitchFamily="2" charset="0"/>
                <a:cs typeface="Arial" panose="020B0604020202020204" pitchFamily="34" charset="0"/>
              </a:rPr>
              <a:t>Before Jesus began his teaching, he spent 40 days and 40 nights in the desert, to be with God. During this time, he had no food. Whilst Jesus was in the desert, the Devil appeared, trying to tempt Jesus.</a:t>
            </a:r>
            <a:endParaRPr lang="en-GB" sz="2000" b="1" dirty="0">
              <a:solidFill>
                <a:schemeClr val="bg1"/>
              </a:solidFill>
              <a:latin typeface="Twinkl" pitchFamily="2" charset="0"/>
            </a:endParaRPr>
          </a:p>
        </p:txBody>
      </p:sp>
      <p:grpSp>
        <p:nvGrpSpPr>
          <p:cNvPr id="19460" name="Group 3">
            <a:extLst>
              <a:ext uri="{FF2B5EF4-FFF2-40B4-BE49-F238E27FC236}">
                <a16:creationId xmlns:a16="http://schemas.microsoft.com/office/drawing/2014/main" id="{7867174C-BB05-4403-9D3A-109E9AAC74F9}"/>
              </a:ext>
            </a:extLst>
          </p:cNvPr>
          <p:cNvGrpSpPr>
            <a:grpSpLocks/>
          </p:cNvGrpSpPr>
          <p:nvPr/>
        </p:nvGrpSpPr>
        <p:grpSpPr bwMode="auto">
          <a:xfrm>
            <a:off x="4138613" y="3041651"/>
            <a:ext cx="3905250" cy="2854325"/>
            <a:chOff x="2286621" y="3278659"/>
            <a:chExt cx="3906137" cy="2855441"/>
          </a:xfrm>
        </p:grpSpPr>
        <p:sp>
          <p:nvSpPr>
            <p:cNvPr id="3" name="Oval 2">
              <a:extLst>
                <a:ext uri="{FF2B5EF4-FFF2-40B4-BE49-F238E27FC236}">
                  <a16:creationId xmlns:a16="http://schemas.microsoft.com/office/drawing/2014/main" id="{1DABF263-89FF-4C83-ADA8-A962F3DFF8BA}"/>
                </a:ext>
              </a:extLst>
            </p:cNvPr>
            <p:cNvSpPr/>
            <p:nvPr/>
          </p:nvSpPr>
          <p:spPr>
            <a:xfrm>
              <a:off x="2286621" y="4714320"/>
              <a:ext cx="3906137" cy="14197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9462" name="Picture 1">
              <a:extLst>
                <a:ext uri="{FF2B5EF4-FFF2-40B4-BE49-F238E27FC236}">
                  <a16:creationId xmlns:a16="http://schemas.microsoft.com/office/drawing/2014/main" id="{E28F20A7-1FD4-454E-99D0-88771F605B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6268" y="3278659"/>
              <a:ext cx="160684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20482" name="Group 8">
            <a:extLst>
              <a:ext uri="{FF2B5EF4-FFF2-40B4-BE49-F238E27FC236}">
                <a16:creationId xmlns:a16="http://schemas.microsoft.com/office/drawing/2014/main" id="{4B7DC1F5-C441-42BB-8124-F08BD5F9C35B}"/>
              </a:ext>
            </a:extLst>
          </p:cNvPr>
          <p:cNvGrpSpPr>
            <a:grpSpLocks/>
          </p:cNvGrpSpPr>
          <p:nvPr/>
        </p:nvGrpSpPr>
        <p:grpSpPr bwMode="auto">
          <a:xfrm>
            <a:off x="5997576" y="2781301"/>
            <a:ext cx="2536825" cy="3414713"/>
            <a:chOff x="5395799" y="2839276"/>
            <a:chExt cx="2537240" cy="3413922"/>
          </a:xfrm>
        </p:grpSpPr>
        <p:sp>
          <p:nvSpPr>
            <p:cNvPr id="3" name="Oval 2">
              <a:extLst>
                <a:ext uri="{FF2B5EF4-FFF2-40B4-BE49-F238E27FC236}">
                  <a16:creationId xmlns:a16="http://schemas.microsoft.com/office/drawing/2014/main" id="{F69D9793-9F12-4032-8C2C-F416F5C3A5FF}"/>
                </a:ext>
              </a:extLst>
            </p:cNvPr>
            <p:cNvSpPr/>
            <p:nvPr/>
          </p:nvSpPr>
          <p:spPr>
            <a:xfrm>
              <a:off x="5503767" y="5370752"/>
              <a:ext cx="2429272" cy="88244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0492" name="Group 7">
              <a:extLst>
                <a:ext uri="{FF2B5EF4-FFF2-40B4-BE49-F238E27FC236}">
                  <a16:creationId xmlns:a16="http://schemas.microsoft.com/office/drawing/2014/main" id="{A260FFD0-6986-4AA7-9BB2-0AE413D25A67}"/>
                </a:ext>
              </a:extLst>
            </p:cNvPr>
            <p:cNvGrpSpPr>
              <a:grpSpLocks/>
            </p:cNvGrpSpPr>
            <p:nvPr/>
          </p:nvGrpSpPr>
          <p:grpSpPr bwMode="auto">
            <a:xfrm>
              <a:off x="5395799" y="2839276"/>
              <a:ext cx="1867846" cy="3151678"/>
              <a:chOff x="6005398" y="2847515"/>
              <a:chExt cx="1867846" cy="3151678"/>
            </a:xfrm>
          </p:grpSpPr>
          <p:pic>
            <p:nvPicPr>
              <p:cNvPr id="20493" name="Picture 4">
                <a:extLst>
                  <a:ext uri="{FF2B5EF4-FFF2-40B4-BE49-F238E27FC236}">
                    <a16:creationId xmlns:a16="http://schemas.microsoft.com/office/drawing/2014/main" id="{4FDF1710-4671-4418-B31E-A08CDD44D1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9246" y="3245708"/>
                <a:ext cx="1493998" cy="275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5">
                <a:extLst>
                  <a:ext uri="{FF2B5EF4-FFF2-40B4-BE49-F238E27FC236}">
                    <a16:creationId xmlns:a16="http://schemas.microsoft.com/office/drawing/2014/main" id="{081C93E4-ABAC-4B77-8CB2-02C46619D0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92190">
                <a:off x="6005398" y="2847515"/>
                <a:ext cx="1156037" cy="105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Rectangle 6">
                <a:extLst>
                  <a:ext uri="{FF2B5EF4-FFF2-40B4-BE49-F238E27FC236}">
                    <a16:creationId xmlns:a16="http://schemas.microsoft.com/office/drawing/2014/main" id="{E19D2F2D-9E97-4A4A-A680-60D5AC4209FF}"/>
                  </a:ext>
                </a:extLst>
              </p:cNvPr>
              <p:cNvSpPr>
                <a:spLocks noChangeArrowheads="1"/>
              </p:cNvSpPr>
              <p:nvPr/>
            </p:nvSpPr>
            <p:spPr bwMode="auto">
              <a:xfrm>
                <a:off x="6167019" y="3107025"/>
                <a:ext cx="733465" cy="95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9pPr>
              </a:lstStyle>
              <a:p>
                <a:pPr>
                  <a:lnSpc>
                    <a:spcPct val="100000"/>
                  </a:lnSpc>
                  <a:spcBef>
                    <a:spcPct val="0"/>
                  </a:spcBef>
                  <a:buFontTx/>
                  <a:buNone/>
                </a:pPr>
                <a:r>
                  <a:rPr lang="en-GB" altLang="en-US" sz="2800">
                    <a:solidFill>
                      <a:srgbClr val="21A6F9"/>
                    </a:solidFill>
                    <a:latin typeface="Twinkl" pitchFamily="2" charset="0"/>
                  </a:rPr>
                  <a:t>No!</a:t>
                </a:r>
                <a:endParaRPr lang="en-GB" altLang="en-US" sz="2800">
                  <a:solidFill>
                    <a:schemeClr val="tx1"/>
                  </a:solidFill>
                  <a:latin typeface="Twinkl" pitchFamily="2" charset="0"/>
                </a:endParaRPr>
              </a:p>
            </p:txBody>
          </p:sp>
        </p:grpSp>
      </p:grpSp>
      <p:pic>
        <p:nvPicPr>
          <p:cNvPr id="20483" name="Picture 16">
            <a:extLst>
              <a:ext uri="{FF2B5EF4-FFF2-40B4-BE49-F238E27FC236}">
                <a16:creationId xmlns:a16="http://schemas.microsoft.com/office/drawing/2014/main" id="{15E707C2-3EFF-46E7-948D-257D35D27A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5514975"/>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20">
            <a:extLst>
              <a:ext uri="{FF2B5EF4-FFF2-40B4-BE49-F238E27FC236}">
                <a16:creationId xmlns:a16="http://schemas.microsoft.com/office/drawing/2014/main" id="{FDC3FBB7-41E0-4B43-A7DF-9F439AB2749D}"/>
              </a:ext>
            </a:extLst>
          </p:cNvPr>
          <p:cNvSpPr>
            <a:spLocks noGrp="1"/>
          </p:cNvSpPr>
          <p:nvPr>
            <p:ph type="title"/>
          </p:nvPr>
        </p:nvSpPr>
        <p:spPr>
          <a:xfrm>
            <a:off x="2579688" y="451733"/>
            <a:ext cx="8220075" cy="993775"/>
          </a:xfrm>
        </p:spPr>
        <p:txBody>
          <a:bodyPr>
            <a:normAutofit/>
          </a:bodyPr>
          <a:lstStyle/>
          <a:p>
            <a:pPr eaLnBrk="1" hangingPunct="1"/>
            <a:r>
              <a:rPr lang="en-GB" altLang="en-US" b="1" dirty="0">
                <a:solidFill>
                  <a:srgbClr val="21A6F9"/>
                </a:solidFill>
                <a:latin typeface="Twinkl" pitchFamily="2" charset="0"/>
              </a:rPr>
              <a:t>Jesus Goes into the Wilderness</a:t>
            </a:r>
          </a:p>
        </p:txBody>
      </p:sp>
      <p:sp>
        <p:nvSpPr>
          <p:cNvPr id="22" name="Content Placeholder 21">
            <a:extLst>
              <a:ext uri="{FF2B5EF4-FFF2-40B4-BE49-F238E27FC236}">
                <a16:creationId xmlns:a16="http://schemas.microsoft.com/office/drawing/2014/main" id="{D9046FBA-B386-499D-984D-E39A91432F85}"/>
              </a:ext>
            </a:extLst>
          </p:cNvPr>
          <p:cNvSpPr>
            <a:spLocks noGrp="1"/>
          </p:cNvSpPr>
          <p:nvPr>
            <p:ph idx="1"/>
          </p:nvPr>
        </p:nvSpPr>
        <p:spPr>
          <a:xfrm>
            <a:off x="2238375" y="1514476"/>
            <a:ext cx="7704138" cy="1527175"/>
          </a:xfrm>
        </p:spPr>
        <p:txBody>
          <a:bodyPr rtlCol="0">
            <a:normAutofit/>
          </a:bodyPr>
          <a:lstStyle/>
          <a:p>
            <a:pPr algn="ctr">
              <a:defRPr/>
            </a:pPr>
            <a:r>
              <a:rPr lang="en-GB" altLang="en-US" sz="2000" dirty="0">
                <a:solidFill>
                  <a:schemeClr val="bg1"/>
                </a:solidFill>
                <a:latin typeface="Twinkl" pitchFamily="2" charset="0"/>
                <a:cs typeface="Arial" panose="020B0604020202020204" pitchFamily="34" charset="0"/>
              </a:rPr>
              <a:t>The Devil knew that Jesus was hungry, so he told him that if he was indeed the Son of God, to turn the rocks nearby into bread. The Devil knew Jesus could do this, but Jesus knew it was a trap and told him ‘No!’.</a:t>
            </a:r>
            <a:endParaRPr lang="en-GB" sz="2000" b="1" dirty="0">
              <a:solidFill>
                <a:schemeClr val="bg1"/>
              </a:solidFill>
              <a:latin typeface="Twinkl" pitchFamily="2" charset="0"/>
            </a:endParaRPr>
          </a:p>
        </p:txBody>
      </p:sp>
      <p:sp>
        <p:nvSpPr>
          <p:cNvPr id="10" name="Explosion 2 9">
            <a:extLst>
              <a:ext uri="{FF2B5EF4-FFF2-40B4-BE49-F238E27FC236}">
                <a16:creationId xmlns:a16="http://schemas.microsoft.com/office/drawing/2014/main" id="{602F3164-7A1B-433D-850D-D5F85C5E7A4B}"/>
              </a:ext>
            </a:extLst>
          </p:cNvPr>
          <p:cNvSpPr/>
          <p:nvPr/>
        </p:nvSpPr>
        <p:spPr>
          <a:xfrm rot="19804525">
            <a:off x="3419455" y="2861990"/>
            <a:ext cx="2892160" cy="2892160"/>
          </a:xfrm>
          <a:prstGeom prst="irregularSeal2">
            <a:avLst/>
          </a:prstGeom>
          <a:solidFill>
            <a:srgbClr val="FF0000">
              <a:alpha val="68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Picture 10">
            <a:extLst>
              <a:ext uri="{FF2B5EF4-FFF2-40B4-BE49-F238E27FC236}">
                <a16:creationId xmlns:a16="http://schemas.microsoft.com/office/drawing/2014/main" id="{1830522A-6E0B-4865-BE5A-ACE6944CD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86410">
            <a:off x="4240386" y="4111734"/>
            <a:ext cx="1011559" cy="545784"/>
          </a:xfrm>
          <a:prstGeom prst="rect">
            <a:avLst/>
          </a:prstGeom>
          <a:effectLst>
            <a:softEdge rad="0"/>
          </a:effectLst>
        </p:spPr>
      </p:pic>
      <p:pic>
        <p:nvPicPr>
          <p:cNvPr id="20490" name="Picture 11">
            <a:extLst>
              <a:ext uri="{FF2B5EF4-FFF2-40B4-BE49-F238E27FC236}">
                <a16:creationId xmlns:a16="http://schemas.microsoft.com/office/drawing/2014/main" id="{8C4A0751-22E5-4129-ABE9-0A80E94F6B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5339" y="5621339"/>
            <a:ext cx="8143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id="{536AFB7D-87A6-4ABC-8678-18AEEF29C5EF}"/>
              </a:ext>
            </a:extLst>
          </p:cNvPr>
          <p:cNvSpPr>
            <a:spLocks noGrp="1"/>
          </p:cNvSpPr>
          <p:nvPr>
            <p:ph type="title"/>
          </p:nvPr>
        </p:nvSpPr>
        <p:spPr>
          <a:xfrm>
            <a:off x="2718110" y="520701"/>
            <a:ext cx="8220075" cy="993775"/>
          </a:xfrm>
        </p:spPr>
        <p:txBody>
          <a:bodyPr>
            <a:normAutofit/>
          </a:bodyPr>
          <a:lstStyle/>
          <a:p>
            <a:pPr eaLnBrk="1" hangingPunct="1"/>
            <a:r>
              <a:rPr lang="en-GB" altLang="en-US" b="1" dirty="0">
                <a:solidFill>
                  <a:srgbClr val="21A6F9"/>
                </a:solidFill>
                <a:latin typeface="Twinkl" pitchFamily="2" charset="0"/>
              </a:rPr>
              <a:t>Jesus Goes into the Wilderness</a:t>
            </a:r>
          </a:p>
        </p:txBody>
      </p:sp>
      <p:sp>
        <p:nvSpPr>
          <p:cNvPr id="22" name="Content Placeholder 21">
            <a:extLst>
              <a:ext uri="{FF2B5EF4-FFF2-40B4-BE49-F238E27FC236}">
                <a16:creationId xmlns:a16="http://schemas.microsoft.com/office/drawing/2014/main" id="{98432FAD-DDBF-4A6F-936F-32437AF605E2}"/>
              </a:ext>
            </a:extLst>
          </p:cNvPr>
          <p:cNvSpPr>
            <a:spLocks noGrp="1"/>
          </p:cNvSpPr>
          <p:nvPr>
            <p:ph idx="1"/>
          </p:nvPr>
        </p:nvSpPr>
        <p:spPr>
          <a:xfrm>
            <a:off x="2505076" y="1514476"/>
            <a:ext cx="7237413" cy="1527175"/>
          </a:xfrm>
        </p:spPr>
        <p:txBody>
          <a:bodyPr rtlCol="0">
            <a:normAutofit/>
          </a:bodyPr>
          <a:lstStyle/>
          <a:p>
            <a:pPr algn="ctr">
              <a:defRPr/>
            </a:pPr>
            <a:r>
              <a:rPr lang="en-GB" altLang="en-US" sz="2000" dirty="0">
                <a:solidFill>
                  <a:schemeClr val="bg1"/>
                </a:solidFill>
                <a:latin typeface="Twinkl" pitchFamily="2" charset="0"/>
                <a:cs typeface="Arial" panose="020B0604020202020204" pitchFamily="34" charset="0"/>
              </a:rPr>
              <a:t>Next, the Devil took Jesus to the Holy City and to the top of a temple. He told Jesus to throw himself off the temple. “If you are the Son of God,” he told Jesus, “then the angels will save you.” But Jesus knew it was a trick and he told the Devil that he was not to test God.</a:t>
            </a:r>
            <a:endParaRPr lang="en-GB" sz="2000" b="1" dirty="0">
              <a:solidFill>
                <a:schemeClr val="bg1"/>
              </a:solidFill>
              <a:latin typeface="Twinkl" pitchFamily="2" charset="0"/>
            </a:endParaRPr>
          </a:p>
        </p:txBody>
      </p:sp>
      <p:sp>
        <p:nvSpPr>
          <p:cNvPr id="10" name="Explosion 2 9">
            <a:extLst>
              <a:ext uri="{FF2B5EF4-FFF2-40B4-BE49-F238E27FC236}">
                <a16:creationId xmlns:a16="http://schemas.microsoft.com/office/drawing/2014/main" id="{631275E9-46A7-4CD2-9D1B-C3E449BABBEC}"/>
              </a:ext>
            </a:extLst>
          </p:cNvPr>
          <p:cNvSpPr/>
          <p:nvPr/>
        </p:nvSpPr>
        <p:spPr>
          <a:xfrm rot="19804525">
            <a:off x="7033126" y="2934351"/>
            <a:ext cx="2892160" cy="2892160"/>
          </a:xfrm>
          <a:prstGeom prst="irregularSeal2">
            <a:avLst/>
          </a:prstGeom>
          <a:solidFill>
            <a:srgbClr val="FF0000">
              <a:alpha val="68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511" name="Group 13">
            <a:extLst>
              <a:ext uri="{FF2B5EF4-FFF2-40B4-BE49-F238E27FC236}">
                <a16:creationId xmlns:a16="http://schemas.microsoft.com/office/drawing/2014/main" id="{C10574E5-A24E-42FE-A38A-2834702277D8}"/>
              </a:ext>
            </a:extLst>
          </p:cNvPr>
          <p:cNvGrpSpPr>
            <a:grpSpLocks/>
          </p:cNvGrpSpPr>
          <p:nvPr/>
        </p:nvGrpSpPr>
        <p:grpSpPr bwMode="auto">
          <a:xfrm>
            <a:off x="4713289" y="3154364"/>
            <a:ext cx="1989137" cy="2840037"/>
            <a:chOff x="4125213" y="2953970"/>
            <a:chExt cx="1988862" cy="2840644"/>
          </a:xfrm>
        </p:grpSpPr>
        <p:pic>
          <p:nvPicPr>
            <p:cNvPr id="21514" name="Picture 5">
              <a:extLst>
                <a:ext uri="{FF2B5EF4-FFF2-40B4-BE49-F238E27FC236}">
                  <a16:creationId xmlns:a16="http://schemas.microsoft.com/office/drawing/2014/main" id="{D531B20A-39C8-4F47-9028-9D616DB700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92190">
              <a:off x="4958039" y="2953970"/>
              <a:ext cx="1156036" cy="105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6">
              <a:extLst>
                <a:ext uri="{FF2B5EF4-FFF2-40B4-BE49-F238E27FC236}">
                  <a16:creationId xmlns:a16="http://schemas.microsoft.com/office/drawing/2014/main" id="{3B32EAB7-34E2-4D86-9963-6368328A6182}"/>
                </a:ext>
              </a:extLst>
            </p:cNvPr>
            <p:cNvSpPr>
              <a:spLocks noChangeArrowheads="1"/>
            </p:cNvSpPr>
            <p:nvPr/>
          </p:nvSpPr>
          <p:spPr bwMode="auto">
            <a:xfrm>
              <a:off x="5243228" y="3234666"/>
              <a:ext cx="733465" cy="95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9pPr>
            </a:lstStyle>
            <a:p>
              <a:pPr>
                <a:lnSpc>
                  <a:spcPct val="100000"/>
                </a:lnSpc>
                <a:spcBef>
                  <a:spcPct val="0"/>
                </a:spcBef>
                <a:buFontTx/>
                <a:buNone/>
              </a:pPr>
              <a:r>
                <a:rPr lang="en-GB" altLang="en-US" sz="2800">
                  <a:solidFill>
                    <a:srgbClr val="21A6F9"/>
                  </a:solidFill>
                  <a:latin typeface="Twinkl" pitchFamily="2" charset="0"/>
                </a:rPr>
                <a:t>No!</a:t>
              </a:r>
              <a:endParaRPr lang="en-GB" altLang="en-US" sz="2800">
                <a:solidFill>
                  <a:schemeClr val="tx1"/>
                </a:solidFill>
                <a:latin typeface="Twinkl" pitchFamily="2" charset="0"/>
              </a:endParaRPr>
            </a:p>
          </p:txBody>
        </p:sp>
        <p:pic>
          <p:nvPicPr>
            <p:cNvPr id="21516" name="Picture 1">
              <a:extLst>
                <a:ext uri="{FF2B5EF4-FFF2-40B4-BE49-F238E27FC236}">
                  <a16:creationId xmlns:a16="http://schemas.microsoft.com/office/drawing/2014/main" id="{66405489-472B-4AC9-80E1-DEDDE2305E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213" y="3041129"/>
              <a:ext cx="912463" cy="275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2" name="Picture 3">
            <a:extLst>
              <a:ext uri="{FF2B5EF4-FFF2-40B4-BE49-F238E27FC236}">
                <a16:creationId xmlns:a16="http://schemas.microsoft.com/office/drawing/2014/main" id="{A333F7CD-1648-4FBD-98ED-E186ED3C7B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9964" y="5519739"/>
            <a:ext cx="53546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4">
            <a:extLst>
              <a:ext uri="{FF2B5EF4-FFF2-40B4-BE49-F238E27FC236}">
                <a16:creationId xmlns:a16="http://schemas.microsoft.com/office/drawing/2014/main" id="{5DE7915B-47BC-41D7-A19B-78B19CCC39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6664" y="3679826"/>
            <a:ext cx="162242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2530" name="Title 20">
            <a:extLst>
              <a:ext uri="{FF2B5EF4-FFF2-40B4-BE49-F238E27FC236}">
                <a16:creationId xmlns:a16="http://schemas.microsoft.com/office/drawing/2014/main" id="{BD8C13B0-6D6A-4314-BD31-26345AE2DC03}"/>
              </a:ext>
            </a:extLst>
          </p:cNvPr>
          <p:cNvSpPr>
            <a:spLocks noGrp="1"/>
          </p:cNvSpPr>
          <p:nvPr>
            <p:ph type="title"/>
          </p:nvPr>
        </p:nvSpPr>
        <p:spPr>
          <a:xfrm>
            <a:off x="1981201" y="479426"/>
            <a:ext cx="8220075" cy="993775"/>
          </a:xfrm>
        </p:spPr>
        <p:txBody>
          <a:bodyPr>
            <a:normAutofit/>
          </a:bodyPr>
          <a:lstStyle/>
          <a:p>
            <a:pPr eaLnBrk="1" hangingPunct="1"/>
            <a:r>
              <a:rPr lang="en-GB" altLang="en-US" b="1">
                <a:solidFill>
                  <a:srgbClr val="21A6F9"/>
                </a:solidFill>
                <a:latin typeface="Twinkl" pitchFamily="2" charset="0"/>
              </a:rPr>
              <a:t>Jesus Goes into the Wilderness</a:t>
            </a:r>
          </a:p>
        </p:txBody>
      </p:sp>
      <p:sp>
        <p:nvSpPr>
          <p:cNvPr id="22" name="Content Placeholder 21">
            <a:extLst>
              <a:ext uri="{FF2B5EF4-FFF2-40B4-BE49-F238E27FC236}">
                <a16:creationId xmlns:a16="http://schemas.microsoft.com/office/drawing/2014/main" id="{EF79B37A-7B5A-4C62-BF46-71F240AEB3AC}"/>
              </a:ext>
            </a:extLst>
          </p:cNvPr>
          <p:cNvSpPr>
            <a:spLocks noGrp="1"/>
          </p:cNvSpPr>
          <p:nvPr>
            <p:ph idx="1"/>
          </p:nvPr>
        </p:nvSpPr>
        <p:spPr>
          <a:xfrm>
            <a:off x="5081588" y="1514475"/>
            <a:ext cx="4806950" cy="4268788"/>
          </a:xfrm>
        </p:spPr>
        <p:txBody>
          <a:bodyPr rtlCol="0">
            <a:normAutofit/>
          </a:bodyPr>
          <a:lstStyle/>
          <a:p>
            <a:pPr algn="r">
              <a:defRPr/>
            </a:pPr>
            <a:r>
              <a:rPr lang="en-GB" altLang="en-US" sz="2000" dirty="0">
                <a:solidFill>
                  <a:schemeClr val="bg1"/>
                </a:solidFill>
                <a:latin typeface="Twinkl" pitchFamily="2" charset="0"/>
                <a:cs typeface="Arial" panose="020B0604020202020204" pitchFamily="34" charset="0"/>
              </a:rPr>
              <a:t>Finally, the Devil took Jesus to a very high mountain and told him “All the kingdoms of the world will be yours if you worship me.”</a:t>
            </a:r>
          </a:p>
          <a:p>
            <a:pPr algn="r">
              <a:defRPr/>
            </a:pPr>
            <a:r>
              <a:rPr lang="en-GB" altLang="en-US" sz="2000" dirty="0">
                <a:solidFill>
                  <a:schemeClr val="bg1"/>
                </a:solidFill>
                <a:latin typeface="Twinkl" pitchFamily="2" charset="0"/>
                <a:cs typeface="Arial" panose="020B0604020202020204" pitchFamily="34" charset="0"/>
              </a:rPr>
              <a:t>But Jesus told him to leave and that</a:t>
            </a:r>
            <a:br>
              <a:rPr lang="en-GB" altLang="en-US" sz="2000" dirty="0">
                <a:solidFill>
                  <a:schemeClr val="bg1"/>
                </a:solidFill>
                <a:latin typeface="Twinkl" pitchFamily="2" charset="0"/>
                <a:cs typeface="Arial" panose="020B0604020202020204" pitchFamily="34" charset="0"/>
              </a:rPr>
            </a:br>
            <a:r>
              <a:rPr lang="en-GB" altLang="en-US" sz="2000" dirty="0">
                <a:solidFill>
                  <a:schemeClr val="bg1"/>
                </a:solidFill>
                <a:latin typeface="Twinkl" pitchFamily="2" charset="0"/>
                <a:cs typeface="Arial" panose="020B0604020202020204" pitchFamily="34" charset="0"/>
              </a:rPr>
              <a:t>he only worshipped and served God. </a:t>
            </a:r>
          </a:p>
          <a:p>
            <a:pPr algn="r">
              <a:defRPr/>
            </a:pPr>
            <a:r>
              <a:rPr lang="en-GB" altLang="en-US" sz="2000" dirty="0">
                <a:solidFill>
                  <a:schemeClr val="bg1"/>
                </a:solidFill>
                <a:latin typeface="Twinkl" pitchFamily="2" charset="0"/>
                <a:cs typeface="Arial" panose="020B0604020202020204" pitchFamily="34" charset="0"/>
              </a:rPr>
              <a:t>God was very pleased with Jesus and</a:t>
            </a:r>
            <a:br>
              <a:rPr lang="en-GB" altLang="en-US" sz="2000" dirty="0">
                <a:solidFill>
                  <a:schemeClr val="bg1"/>
                </a:solidFill>
                <a:latin typeface="Twinkl" pitchFamily="2" charset="0"/>
                <a:cs typeface="Arial" panose="020B0604020202020204" pitchFamily="34" charset="0"/>
              </a:rPr>
            </a:br>
            <a:r>
              <a:rPr lang="en-GB" altLang="en-US" sz="2000" dirty="0">
                <a:solidFill>
                  <a:schemeClr val="bg1"/>
                </a:solidFill>
                <a:latin typeface="Twinkl" pitchFamily="2" charset="0"/>
                <a:cs typeface="Arial" panose="020B0604020202020204" pitchFamily="34" charset="0"/>
              </a:rPr>
              <a:t>how he resisted the Devil’s temptations.</a:t>
            </a:r>
            <a:endParaRPr lang="en-GB" sz="2000" b="1" dirty="0">
              <a:solidFill>
                <a:schemeClr val="bg1"/>
              </a:solidFill>
              <a:latin typeface="Twinkl" pitchFamily="2" charset="0"/>
            </a:endParaRPr>
          </a:p>
        </p:txBody>
      </p:sp>
      <p:pic>
        <p:nvPicPr>
          <p:cNvPr id="22532" name="Picture 2">
            <a:extLst>
              <a:ext uri="{FF2B5EF4-FFF2-40B4-BE49-F238E27FC236}">
                <a16:creationId xmlns:a16="http://schemas.microsoft.com/office/drawing/2014/main" id="{7CCC0D5A-1111-4ED9-8CB9-63C35DFE42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4379914"/>
            <a:ext cx="290036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xplosion 2 9">
            <a:extLst>
              <a:ext uri="{FF2B5EF4-FFF2-40B4-BE49-F238E27FC236}">
                <a16:creationId xmlns:a16="http://schemas.microsoft.com/office/drawing/2014/main" id="{AB2AEBA0-1343-4AFD-B2B6-5D59EA7A4392}"/>
              </a:ext>
            </a:extLst>
          </p:cNvPr>
          <p:cNvSpPr/>
          <p:nvPr/>
        </p:nvSpPr>
        <p:spPr>
          <a:xfrm rot="2297199">
            <a:off x="4866171" y="3624609"/>
            <a:ext cx="3251811" cy="3251811"/>
          </a:xfrm>
          <a:prstGeom prst="irregularSeal2">
            <a:avLst/>
          </a:prstGeom>
          <a:solidFill>
            <a:srgbClr val="FF0000">
              <a:alpha val="68000"/>
            </a:srgb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36" name="Picture 5">
            <a:extLst>
              <a:ext uri="{FF2B5EF4-FFF2-40B4-BE49-F238E27FC236}">
                <a16:creationId xmlns:a16="http://schemas.microsoft.com/office/drawing/2014/main" id="{AFB2BAF5-24E5-400E-B8B9-225067D729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92190">
            <a:off x="3860800" y="1773239"/>
            <a:ext cx="11557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6">
            <a:extLst>
              <a:ext uri="{FF2B5EF4-FFF2-40B4-BE49-F238E27FC236}">
                <a16:creationId xmlns:a16="http://schemas.microsoft.com/office/drawing/2014/main" id="{9F7C70EA-E6E6-43C0-A4E8-D4454EA9189A}"/>
              </a:ext>
            </a:extLst>
          </p:cNvPr>
          <p:cNvSpPr>
            <a:spLocks noChangeArrowheads="1"/>
          </p:cNvSpPr>
          <p:nvPr/>
        </p:nvSpPr>
        <p:spPr bwMode="auto">
          <a:xfrm>
            <a:off x="4146551" y="2052639"/>
            <a:ext cx="733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9pPr>
          </a:lstStyle>
          <a:p>
            <a:pPr>
              <a:lnSpc>
                <a:spcPct val="100000"/>
              </a:lnSpc>
              <a:spcBef>
                <a:spcPct val="0"/>
              </a:spcBef>
              <a:buFontTx/>
              <a:buNone/>
            </a:pPr>
            <a:r>
              <a:rPr lang="en-GB" altLang="en-US" sz="2800">
                <a:solidFill>
                  <a:srgbClr val="21A6F9"/>
                </a:solidFill>
                <a:latin typeface="Twinkl" pitchFamily="2" charset="0"/>
              </a:rPr>
              <a:t>No!</a:t>
            </a:r>
            <a:endParaRPr lang="en-GB" altLang="en-US" sz="2800">
              <a:solidFill>
                <a:schemeClr val="tx1"/>
              </a:solidFill>
              <a:latin typeface="Twinkl" pitchFamily="2" charset="0"/>
            </a:endParaRPr>
          </a:p>
        </p:txBody>
      </p:sp>
      <p:pic>
        <p:nvPicPr>
          <p:cNvPr id="22538" name="Picture 11">
            <a:extLst>
              <a:ext uri="{FF2B5EF4-FFF2-40B4-BE49-F238E27FC236}">
                <a16:creationId xmlns:a16="http://schemas.microsoft.com/office/drawing/2014/main" id="{DB4DB85C-82A4-45A6-BD0D-97934EA1AF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5139" y="1884363"/>
            <a:ext cx="1203325"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8">
            <a:extLst>
              <a:ext uri="{FF2B5EF4-FFF2-40B4-BE49-F238E27FC236}">
                <a16:creationId xmlns:a16="http://schemas.microsoft.com/office/drawing/2014/main" id="{3AA44D82-3AB2-4566-9584-0B2483E5E6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92674">
            <a:off x="5870575" y="4754563"/>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id="{6D7E9024-5092-45D5-9C33-B422CFD2AEA2}"/>
              </a:ext>
            </a:extLst>
          </p:cNvPr>
          <p:cNvSpPr>
            <a:spLocks noGrp="1"/>
          </p:cNvSpPr>
          <p:nvPr>
            <p:ph type="title"/>
          </p:nvPr>
        </p:nvSpPr>
        <p:spPr>
          <a:xfrm>
            <a:off x="3173004" y="520701"/>
            <a:ext cx="8220075" cy="993775"/>
          </a:xfrm>
        </p:spPr>
        <p:txBody>
          <a:bodyPr/>
          <a:lstStyle/>
          <a:p>
            <a:pPr eaLnBrk="1" hangingPunct="1"/>
            <a:r>
              <a:rPr lang="en-GB" altLang="en-US" b="1" dirty="0">
                <a:solidFill>
                  <a:srgbClr val="21A6F9"/>
                </a:solidFill>
                <a:latin typeface="Twinkl" pitchFamily="2" charset="0"/>
              </a:rPr>
              <a:t>Jesus Resisted Temptation</a:t>
            </a:r>
          </a:p>
        </p:txBody>
      </p:sp>
      <p:sp>
        <p:nvSpPr>
          <p:cNvPr id="22" name="Content Placeholder 21">
            <a:extLst>
              <a:ext uri="{FF2B5EF4-FFF2-40B4-BE49-F238E27FC236}">
                <a16:creationId xmlns:a16="http://schemas.microsoft.com/office/drawing/2014/main" id="{6F57E3B2-C0D0-4DB9-B374-07DDCD2E0454}"/>
              </a:ext>
            </a:extLst>
          </p:cNvPr>
          <p:cNvSpPr>
            <a:spLocks noGrp="1"/>
          </p:cNvSpPr>
          <p:nvPr>
            <p:ph idx="1"/>
          </p:nvPr>
        </p:nvSpPr>
        <p:spPr>
          <a:xfrm>
            <a:off x="2505076" y="1514476"/>
            <a:ext cx="7237413" cy="2443163"/>
          </a:xfrm>
        </p:spPr>
        <p:txBody>
          <a:bodyPr rtlCol="0">
            <a:normAutofit lnSpcReduction="10000"/>
          </a:bodyPr>
          <a:lstStyle/>
          <a:p>
            <a:pPr algn="ctr">
              <a:defRPr/>
            </a:pPr>
            <a:r>
              <a:rPr lang="en-GB" altLang="en-US" sz="2000" dirty="0">
                <a:solidFill>
                  <a:schemeClr val="bg1"/>
                </a:solidFill>
                <a:latin typeface="Twinkl" pitchFamily="2" charset="0"/>
                <a:cs typeface="Arial" panose="020B0604020202020204" pitchFamily="34" charset="0"/>
              </a:rPr>
              <a:t>Jesus spent 40 days and 40 nights in the desert. He had no food. Whilst he was in the desert, the Devil tried to tempt him with food. The Devil made Jesus many promises, but each time Jesus told him ‘No!’.</a:t>
            </a:r>
          </a:p>
          <a:p>
            <a:pPr algn="ctr">
              <a:defRPr/>
            </a:pPr>
            <a:endParaRPr lang="en-GB" altLang="en-US" sz="2000" dirty="0">
              <a:solidFill>
                <a:schemeClr val="bg1"/>
              </a:solidFill>
              <a:latin typeface="Twinkl" pitchFamily="2" charset="0"/>
              <a:cs typeface="Arial" panose="020B0604020202020204" pitchFamily="34" charset="0"/>
            </a:endParaRPr>
          </a:p>
          <a:p>
            <a:pPr algn="ctr">
              <a:defRPr/>
            </a:pPr>
            <a:r>
              <a:rPr lang="en-GB" altLang="en-US" sz="2000" dirty="0">
                <a:solidFill>
                  <a:schemeClr val="bg1"/>
                </a:solidFill>
                <a:latin typeface="Twinkl" pitchFamily="2" charset="0"/>
                <a:cs typeface="Arial" panose="020B0604020202020204" pitchFamily="34" charset="0"/>
              </a:rPr>
              <a:t>Lent lasts 40 days, to remind Christians of Jesus’ sacrifices when he was in the desert and also of his refusal to be tempted by the Devil.</a:t>
            </a:r>
            <a:endParaRPr lang="en-GB" sz="2000" b="1" dirty="0">
              <a:solidFill>
                <a:schemeClr val="bg1"/>
              </a:solidFill>
              <a:latin typeface="Twinkl" pitchFamily="2" charset="0"/>
            </a:endParaRPr>
          </a:p>
        </p:txBody>
      </p:sp>
      <p:pic>
        <p:nvPicPr>
          <p:cNvPr id="23556" name="Picture 2">
            <a:extLst>
              <a:ext uri="{FF2B5EF4-FFF2-40B4-BE49-F238E27FC236}">
                <a16:creationId xmlns:a16="http://schemas.microsoft.com/office/drawing/2014/main" id="{26EF492F-079F-45E9-96E3-5085E5373D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9894" y="4214491"/>
            <a:ext cx="124777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4578" name="Title 20">
            <a:extLst>
              <a:ext uri="{FF2B5EF4-FFF2-40B4-BE49-F238E27FC236}">
                <a16:creationId xmlns:a16="http://schemas.microsoft.com/office/drawing/2014/main" id="{683F23A8-52CE-4EC4-B275-C56041272EC7}"/>
              </a:ext>
            </a:extLst>
          </p:cNvPr>
          <p:cNvSpPr>
            <a:spLocks noGrp="1"/>
          </p:cNvSpPr>
          <p:nvPr>
            <p:ph type="title"/>
          </p:nvPr>
        </p:nvSpPr>
        <p:spPr>
          <a:xfrm>
            <a:off x="1930401" y="603251"/>
            <a:ext cx="8220075" cy="993775"/>
          </a:xfrm>
        </p:spPr>
        <p:txBody>
          <a:bodyPr>
            <a:normAutofit fontScale="90000"/>
          </a:bodyPr>
          <a:lstStyle/>
          <a:p>
            <a:pPr algn="ctr" eaLnBrk="1" hangingPunct="1"/>
            <a:r>
              <a:rPr lang="en-GB" altLang="en-US" b="1">
                <a:solidFill>
                  <a:srgbClr val="21A6F9"/>
                </a:solidFill>
                <a:latin typeface="Twinkl" pitchFamily="2" charset="0"/>
              </a:rPr>
              <a:t>What Do Christians Do</a:t>
            </a:r>
            <a:br>
              <a:rPr lang="en-GB" altLang="en-US" b="1">
                <a:solidFill>
                  <a:srgbClr val="21A6F9"/>
                </a:solidFill>
                <a:latin typeface="Twinkl" pitchFamily="2" charset="0"/>
              </a:rPr>
            </a:br>
            <a:r>
              <a:rPr lang="en-GB" altLang="en-US" b="1">
                <a:solidFill>
                  <a:srgbClr val="21A6F9"/>
                </a:solidFill>
                <a:latin typeface="Twinkl" pitchFamily="2" charset="0"/>
              </a:rPr>
              <a:t>During Lent?</a:t>
            </a:r>
          </a:p>
        </p:txBody>
      </p:sp>
      <p:sp>
        <p:nvSpPr>
          <p:cNvPr id="22" name="Content Placeholder 21">
            <a:extLst>
              <a:ext uri="{FF2B5EF4-FFF2-40B4-BE49-F238E27FC236}">
                <a16:creationId xmlns:a16="http://schemas.microsoft.com/office/drawing/2014/main" id="{E3C94E97-5ED1-4C48-9E6B-110DED658A39}"/>
              </a:ext>
            </a:extLst>
          </p:cNvPr>
          <p:cNvSpPr>
            <a:spLocks noGrp="1"/>
          </p:cNvSpPr>
          <p:nvPr>
            <p:ph idx="1"/>
          </p:nvPr>
        </p:nvSpPr>
        <p:spPr>
          <a:xfrm>
            <a:off x="2505076" y="1874838"/>
            <a:ext cx="7237413" cy="2443162"/>
          </a:xfrm>
        </p:spPr>
        <p:txBody>
          <a:bodyPr rtlCol="0">
            <a:normAutofit/>
          </a:bodyPr>
          <a:lstStyle/>
          <a:p>
            <a:pPr algn="ctr">
              <a:defRPr/>
            </a:pPr>
            <a:r>
              <a:rPr lang="en-GB" altLang="en-US" sz="2000" dirty="0">
                <a:solidFill>
                  <a:schemeClr val="bg1"/>
                </a:solidFill>
                <a:latin typeface="Twinkl" pitchFamily="2" charset="0"/>
                <a:cs typeface="Arial" panose="020B0604020202020204" pitchFamily="34" charset="0"/>
              </a:rPr>
              <a:t>In the past, Christians would give up all ‘rich’ food and drink during Lent. This meant food such as meat, eggs, fats and milk products weren’t eaten. People used up their ‘rich’ foods before Lent began, by making pancakes; this is why we have</a:t>
            </a:r>
            <a:br>
              <a:rPr lang="en-GB" altLang="en-US" sz="2000" dirty="0">
                <a:solidFill>
                  <a:schemeClr val="bg1"/>
                </a:solidFill>
                <a:latin typeface="Twinkl" pitchFamily="2" charset="0"/>
                <a:cs typeface="Arial" panose="020B0604020202020204" pitchFamily="34" charset="0"/>
              </a:rPr>
            </a:br>
            <a:r>
              <a:rPr lang="en-GB" altLang="en-US" sz="2000" dirty="0">
                <a:solidFill>
                  <a:schemeClr val="bg1"/>
                </a:solidFill>
                <a:latin typeface="Twinkl" pitchFamily="2" charset="0"/>
                <a:cs typeface="Arial" panose="020B0604020202020204" pitchFamily="34" charset="0"/>
              </a:rPr>
              <a:t>Pancake Day.</a:t>
            </a:r>
            <a:endParaRPr lang="en-GB" sz="2000" b="1" dirty="0">
              <a:solidFill>
                <a:schemeClr val="bg1"/>
              </a:solidFill>
              <a:latin typeface="Twinkl" pitchFamily="2" charset="0"/>
            </a:endParaRPr>
          </a:p>
        </p:txBody>
      </p:sp>
      <p:pic>
        <p:nvPicPr>
          <p:cNvPr id="24580" name="Picture 1">
            <a:extLst>
              <a:ext uri="{FF2B5EF4-FFF2-40B4-BE49-F238E27FC236}">
                <a16:creationId xmlns:a16="http://schemas.microsoft.com/office/drawing/2014/main" id="{E1293A52-03B4-48DC-AC13-9A5DAC3CC3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3890963"/>
            <a:ext cx="15446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a:extLst>
              <a:ext uri="{FF2B5EF4-FFF2-40B4-BE49-F238E27FC236}">
                <a16:creationId xmlns:a16="http://schemas.microsoft.com/office/drawing/2014/main" id="{6E6119C1-8394-46EB-8403-9A9E3EBB18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3650" y="3633788"/>
            <a:ext cx="8588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71D885B9-BB60-46DA-B190-50CA1EF787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3339" y="3957638"/>
            <a:ext cx="20208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5602" name="Title 20">
            <a:extLst>
              <a:ext uri="{FF2B5EF4-FFF2-40B4-BE49-F238E27FC236}">
                <a16:creationId xmlns:a16="http://schemas.microsoft.com/office/drawing/2014/main" id="{2A9D9C35-489E-4421-8356-33FB48975A0F}"/>
              </a:ext>
            </a:extLst>
          </p:cNvPr>
          <p:cNvSpPr>
            <a:spLocks noGrp="1"/>
          </p:cNvSpPr>
          <p:nvPr>
            <p:ph type="title"/>
          </p:nvPr>
        </p:nvSpPr>
        <p:spPr>
          <a:xfrm>
            <a:off x="1981201" y="601664"/>
            <a:ext cx="8220075" cy="993775"/>
          </a:xfrm>
        </p:spPr>
        <p:txBody>
          <a:bodyPr>
            <a:normAutofit fontScale="90000"/>
          </a:bodyPr>
          <a:lstStyle/>
          <a:p>
            <a:pPr algn="ctr" eaLnBrk="1" hangingPunct="1"/>
            <a:r>
              <a:rPr lang="en-GB" altLang="en-US" b="1">
                <a:solidFill>
                  <a:srgbClr val="21A6F9"/>
                </a:solidFill>
                <a:latin typeface="Twinkl" pitchFamily="2" charset="0"/>
              </a:rPr>
              <a:t>What Do Christians Do</a:t>
            </a:r>
            <a:br>
              <a:rPr lang="en-GB" altLang="en-US" b="1">
                <a:solidFill>
                  <a:srgbClr val="21A6F9"/>
                </a:solidFill>
                <a:latin typeface="Twinkl" pitchFamily="2" charset="0"/>
              </a:rPr>
            </a:br>
            <a:r>
              <a:rPr lang="en-GB" altLang="en-US" b="1">
                <a:solidFill>
                  <a:srgbClr val="21A6F9"/>
                </a:solidFill>
                <a:latin typeface="Twinkl" pitchFamily="2" charset="0"/>
              </a:rPr>
              <a:t>During Lent?</a:t>
            </a:r>
          </a:p>
        </p:txBody>
      </p:sp>
      <p:sp>
        <p:nvSpPr>
          <p:cNvPr id="22" name="Content Placeholder 21">
            <a:extLst>
              <a:ext uri="{FF2B5EF4-FFF2-40B4-BE49-F238E27FC236}">
                <a16:creationId xmlns:a16="http://schemas.microsoft.com/office/drawing/2014/main" id="{5BFADE55-E551-4781-9A4F-42F7890961AD}"/>
              </a:ext>
            </a:extLst>
          </p:cNvPr>
          <p:cNvSpPr>
            <a:spLocks noGrp="1"/>
          </p:cNvSpPr>
          <p:nvPr>
            <p:ph idx="1"/>
          </p:nvPr>
        </p:nvSpPr>
        <p:spPr>
          <a:xfrm>
            <a:off x="2274888" y="1930401"/>
            <a:ext cx="7696200" cy="4638675"/>
          </a:xfrm>
        </p:spPr>
        <p:txBody>
          <a:bodyPr rtlCol="0">
            <a:normAutofit/>
          </a:bodyPr>
          <a:lstStyle/>
          <a:p>
            <a:pPr algn="ctr">
              <a:lnSpc>
                <a:spcPct val="110000"/>
              </a:lnSpc>
              <a:defRPr/>
            </a:pPr>
            <a:r>
              <a:rPr lang="en-GB" altLang="en-US" sz="2000" dirty="0">
                <a:solidFill>
                  <a:schemeClr val="bg1"/>
                </a:solidFill>
                <a:latin typeface="Twinkl" pitchFamily="2" charset="0"/>
                <a:cs typeface="Arial" panose="020B0604020202020204" pitchFamily="34" charset="0"/>
              </a:rPr>
              <a:t>Today, many Christians mark Lent by trying to ‘give up’ something they like. It might be chocolate or something like video games. They do this to remember Jesus’ sacrifice when he was in the desert and to test their own self-discipline: to see if they can say no to temptation, just as Jesus did.</a:t>
            </a:r>
          </a:p>
          <a:p>
            <a:pPr algn="ctr">
              <a:defRPr/>
            </a:pPr>
            <a:endParaRPr lang="en-GB" altLang="en-US" sz="2000" dirty="0">
              <a:solidFill>
                <a:schemeClr val="bg1"/>
              </a:solidFill>
              <a:latin typeface="Twinkl" pitchFamily="2" charset="0"/>
              <a:cs typeface="Arial" panose="020B0604020202020204" pitchFamily="34" charset="0"/>
            </a:endParaRPr>
          </a:p>
          <a:p>
            <a:pPr algn="ctr">
              <a:defRPr/>
            </a:pPr>
            <a:endParaRPr lang="en-GB" altLang="en-US" sz="2000" dirty="0">
              <a:solidFill>
                <a:schemeClr val="bg1"/>
              </a:solidFill>
              <a:latin typeface="Twinkl" pitchFamily="2" charset="0"/>
              <a:cs typeface="Arial" panose="020B0604020202020204" pitchFamily="34" charset="0"/>
            </a:endParaRPr>
          </a:p>
          <a:p>
            <a:pPr algn="ctr">
              <a:defRPr/>
            </a:pPr>
            <a:endParaRPr lang="en-GB" altLang="en-US" sz="2000" dirty="0">
              <a:solidFill>
                <a:schemeClr val="bg1"/>
              </a:solidFill>
              <a:latin typeface="Twinkl" pitchFamily="2" charset="0"/>
              <a:cs typeface="Arial" panose="020B0604020202020204" pitchFamily="34" charset="0"/>
            </a:endParaRPr>
          </a:p>
          <a:p>
            <a:pPr algn="ctr">
              <a:defRPr/>
            </a:pPr>
            <a:endParaRPr lang="en-GB" altLang="en-US" sz="2000" dirty="0">
              <a:solidFill>
                <a:schemeClr val="bg1"/>
              </a:solidFill>
              <a:latin typeface="Twinkl" pitchFamily="2" charset="0"/>
              <a:cs typeface="Arial" panose="020B0604020202020204" pitchFamily="34" charset="0"/>
            </a:endParaRPr>
          </a:p>
          <a:p>
            <a:pPr algn="ctr">
              <a:defRPr/>
            </a:pPr>
            <a:endParaRPr lang="en-GB" altLang="en-US" sz="2000" dirty="0">
              <a:solidFill>
                <a:schemeClr val="bg1"/>
              </a:solidFill>
              <a:latin typeface="Twinkl" pitchFamily="2" charset="0"/>
              <a:cs typeface="Arial" panose="020B0604020202020204" pitchFamily="34" charset="0"/>
            </a:endParaRPr>
          </a:p>
          <a:p>
            <a:pPr algn="ctr">
              <a:defRPr/>
            </a:pPr>
            <a:r>
              <a:rPr lang="en-GB" altLang="en-US" sz="2000" dirty="0">
                <a:solidFill>
                  <a:schemeClr val="bg1"/>
                </a:solidFill>
                <a:latin typeface="Twinkl" pitchFamily="2" charset="0"/>
                <a:cs typeface="Arial" panose="020B0604020202020204" pitchFamily="34" charset="0"/>
              </a:rPr>
              <a:t>Lots of churches hold special Lent services.</a:t>
            </a:r>
            <a:endParaRPr lang="en-GB" sz="2000" b="1" dirty="0">
              <a:solidFill>
                <a:schemeClr val="bg1"/>
              </a:solidFill>
              <a:latin typeface="Twinkl" pitchFamily="2" charset="0"/>
            </a:endParaRPr>
          </a:p>
        </p:txBody>
      </p:sp>
      <p:pic>
        <p:nvPicPr>
          <p:cNvPr id="25604" name="Picture 4">
            <a:extLst>
              <a:ext uri="{FF2B5EF4-FFF2-40B4-BE49-F238E27FC236}">
                <a16:creationId xmlns:a16="http://schemas.microsoft.com/office/drawing/2014/main" id="{8E7834FF-D956-4E81-BC75-645C7588E9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743326"/>
            <a:ext cx="304641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3677AC3E-D045-4448-94D8-5148776E0DFF}"/>
              </a:ext>
            </a:extLst>
          </p:cNvPr>
          <p:cNvSpPr>
            <a:spLocks noGrp="1"/>
          </p:cNvSpPr>
          <p:nvPr>
            <p:ph type="title"/>
          </p:nvPr>
        </p:nvSpPr>
        <p:spPr>
          <a:xfrm>
            <a:off x="3491502" y="491332"/>
            <a:ext cx="8220075" cy="993775"/>
          </a:xfrm>
        </p:spPr>
        <p:txBody>
          <a:bodyPr/>
          <a:lstStyle/>
          <a:p>
            <a:pPr eaLnBrk="1" hangingPunct="1"/>
            <a:r>
              <a:rPr lang="en-GB" altLang="en-US" b="1" dirty="0">
                <a:solidFill>
                  <a:srgbClr val="21A6F9"/>
                </a:solidFill>
                <a:latin typeface="Twinkl" pitchFamily="2" charset="0"/>
              </a:rPr>
              <a:t>When Does Lent Finish?</a:t>
            </a:r>
          </a:p>
        </p:txBody>
      </p:sp>
      <p:sp>
        <p:nvSpPr>
          <p:cNvPr id="22" name="Content Placeholder 21">
            <a:extLst>
              <a:ext uri="{FF2B5EF4-FFF2-40B4-BE49-F238E27FC236}">
                <a16:creationId xmlns:a16="http://schemas.microsoft.com/office/drawing/2014/main" id="{6A574B79-9300-49AF-B6FC-1E47F2F253FE}"/>
              </a:ext>
            </a:extLst>
          </p:cNvPr>
          <p:cNvSpPr>
            <a:spLocks noGrp="1"/>
          </p:cNvSpPr>
          <p:nvPr>
            <p:ph idx="1"/>
          </p:nvPr>
        </p:nvSpPr>
        <p:spPr>
          <a:xfrm>
            <a:off x="2505076" y="1514476"/>
            <a:ext cx="7237413" cy="2443163"/>
          </a:xfrm>
        </p:spPr>
        <p:txBody>
          <a:bodyPr rtlCol="0">
            <a:normAutofit/>
          </a:bodyPr>
          <a:lstStyle/>
          <a:p>
            <a:pPr algn="ctr">
              <a:defRPr/>
            </a:pPr>
            <a:r>
              <a:rPr lang="en-GB" altLang="en-US" sz="2000" dirty="0">
                <a:solidFill>
                  <a:schemeClr val="bg1"/>
                </a:solidFill>
                <a:latin typeface="Twinkl" pitchFamily="2" charset="0"/>
                <a:cs typeface="Arial" panose="020B0604020202020204" pitchFamily="34" charset="0"/>
              </a:rPr>
              <a:t>Lent ends at Easter, when Christians remember</a:t>
            </a:r>
            <a:br>
              <a:rPr lang="en-GB" altLang="en-US" sz="2000" dirty="0">
                <a:solidFill>
                  <a:schemeClr val="bg1"/>
                </a:solidFill>
                <a:latin typeface="Twinkl" pitchFamily="2" charset="0"/>
                <a:cs typeface="Arial" panose="020B0604020202020204" pitchFamily="34" charset="0"/>
              </a:rPr>
            </a:br>
            <a:r>
              <a:rPr lang="en-GB" altLang="en-US" sz="2000" dirty="0">
                <a:solidFill>
                  <a:schemeClr val="bg1"/>
                </a:solidFill>
                <a:latin typeface="Twinkl" pitchFamily="2" charset="0"/>
                <a:cs typeface="Arial" panose="020B0604020202020204" pitchFamily="34" charset="0"/>
              </a:rPr>
              <a:t>Jesus’ death on the cross and his resurrection.</a:t>
            </a:r>
            <a:endParaRPr lang="en-GB" sz="2000" b="1" dirty="0">
              <a:solidFill>
                <a:schemeClr val="bg1"/>
              </a:solidFill>
              <a:latin typeface="Twinkl" pitchFamily="2" charset="0"/>
            </a:endParaRPr>
          </a:p>
        </p:txBody>
      </p:sp>
      <p:pic>
        <p:nvPicPr>
          <p:cNvPr id="26628" name="Picture 2">
            <a:extLst>
              <a:ext uri="{FF2B5EF4-FFF2-40B4-BE49-F238E27FC236}">
                <a16:creationId xmlns:a16="http://schemas.microsoft.com/office/drawing/2014/main" id="{628AFB8A-15A3-4C92-AE0E-8410051075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2566989"/>
            <a:ext cx="46990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Useful Resources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3"/>
            <a:ext cx="5297244" cy="4049881"/>
          </a:xfrm>
        </p:spPr>
        <p:txBody>
          <a:bodyPr>
            <a:normAutofit fontScale="70000" lnSpcReduction="20000"/>
          </a:bodyPr>
          <a:lstStyle/>
          <a:p>
            <a:r>
              <a:rPr lang="en-GB" dirty="0">
                <a:hlinkClick r:id="rId2"/>
              </a:rPr>
              <a:t>https://www.bbc.co.uk/teach/supermovers</a:t>
            </a:r>
            <a:r>
              <a:rPr lang="en-GB" dirty="0"/>
              <a:t> Times tables, grammar and just for fun!</a:t>
            </a:r>
          </a:p>
          <a:p>
            <a:r>
              <a:rPr lang="en-GB" dirty="0">
                <a:hlinkClick r:id="rId3"/>
              </a:rPr>
              <a:t>https://www.topmarks.co.uk/maths-games/7-11-years/ordering-and-sequencing-numbers</a:t>
            </a:r>
            <a:r>
              <a:rPr lang="en-GB" dirty="0"/>
              <a:t> Maths games</a:t>
            </a:r>
          </a:p>
          <a:p>
            <a:r>
              <a:rPr lang="en-GB" dirty="0">
                <a:hlinkClick r:id="rId4"/>
              </a:rPr>
              <a:t>https://www.bbc.co.uk/teach/ks2-english/zbrwnrd</a:t>
            </a:r>
            <a:r>
              <a:rPr lang="en-GB" dirty="0"/>
              <a:t> English additional resources</a:t>
            </a:r>
          </a:p>
          <a:p>
            <a:r>
              <a:rPr lang="en-GB" dirty="0">
                <a:hlinkClick r:id="rId5"/>
              </a:rPr>
              <a:t>https://www.bbc.co.uk/teach/ks2-maths/zm9my9q</a:t>
            </a:r>
            <a:r>
              <a:rPr lang="en-GB" dirty="0"/>
              <a:t> Maths additional resources</a:t>
            </a:r>
          </a:p>
          <a:p>
            <a:r>
              <a:rPr lang="en-GB" dirty="0">
                <a:hlinkClick r:id="rId6"/>
              </a:rPr>
              <a:t>https://swiggle.org.uk/</a:t>
            </a:r>
            <a:r>
              <a:rPr lang="en-GB" dirty="0"/>
              <a:t> Child safe search engine</a:t>
            </a:r>
          </a:p>
          <a:p>
            <a:r>
              <a:rPr lang="en-GB" dirty="0">
                <a:hlinkClick r:id="rId7"/>
              </a:rPr>
              <a:t>https://www.twinkl.co.uk/go/lessons/view/arithmagic</a:t>
            </a:r>
            <a:r>
              <a:rPr lang="en-GB" dirty="0"/>
              <a:t> </a:t>
            </a:r>
            <a:r>
              <a:rPr lang="en-GB" dirty="0" err="1"/>
              <a:t>Arithmagic</a:t>
            </a:r>
            <a:r>
              <a:rPr lang="en-GB" dirty="0"/>
              <a:t> game. Code: TA5810</a:t>
            </a:r>
          </a:p>
          <a:p>
            <a:endParaRPr lang="en-GB" dirty="0"/>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8">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135828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7650" name="Title 20">
            <a:extLst>
              <a:ext uri="{FF2B5EF4-FFF2-40B4-BE49-F238E27FC236}">
                <a16:creationId xmlns:a16="http://schemas.microsoft.com/office/drawing/2014/main" id="{176C9E9F-3767-45EB-B4FF-62AA30FB6BFD}"/>
              </a:ext>
            </a:extLst>
          </p:cNvPr>
          <p:cNvSpPr>
            <a:spLocks noGrp="1"/>
          </p:cNvSpPr>
          <p:nvPr>
            <p:ph type="title"/>
          </p:nvPr>
        </p:nvSpPr>
        <p:spPr>
          <a:xfrm>
            <a:off x="1981201" y="700089"/>
            <a:ext cx="8220075" cy="993775"/>
          </a:xfrm>
        </p:spPr>
        <p:txBody>
          <a:bodyPr>
            <a:normAutofit fontScale="90000"/>
          </a:bodyPr>
          <a:lstStyle/>
          <a:p>
            <a:pPr algn="ctr" eaLnBrk="1" hangingPunct="1"/>
            <a:r>
              <a:rPr lang="en-GB" altLang="en-US" b="1">
                <a:solidFill>
                  <a:srgbClr val="21A6F9"/>
                </a:solidFill>
                <a:latin typeface="Twinkl" pitchFamily="2" charset="0"/>
              </a:rPr>
              <a:t>What Would You Give up</a:t>
            </a:r>
            <a:br>
              <a:rPr lang="en-GB" altLang="en-US" b="1">
                <a:solidFill>
                  <a:srgbClr val="21A6F9"/>
                </a:solidFill>
                <a:latin typeface="Twinkl" pitchFamily="2" charset="0"/>
              </a:rPr>
            </a:br>
            <a:r>
              <a:rPr lang="en-GB" altLang="en-US" b="1">
                <a:solidFill>
                  <a:srgbClr val="21A6F9"/>
                </a:solidFill>
                <a:latin typeface="Twinkl" pitchFamily="2" charset="0"/>
              </a:rPr>
              <a:t>for Lent?</a:t>
            </a:r>
          </a:p>
        </p:txBody>
      </p:sp>
      <p:sp>
        <p:nvSpPr>
          <p:cNvPr id="22" name="Content Placeholder 21">
            <a:extLst>
              <a:ext uri="{FF2B5EF4-FFF2-40B4-BE49-F238E27FC236}">
                <a16:creationId xmlns:a16="http://schemas.microsoft.com/office/drawing/2014/main" id="{3E076516-1509-4BE5-8535-7CE8E201B5BC}"/>
              </a:ext>
            </a:extLst>
          </p:cNvPr>
          <p:cNvSpPr>
            <a:spLocks noGrp="1"/>
          </p:cNvSpPr>
          <p:nvPr>
            <p:ph idx="1"/>
          </p:nvPr>
        </p:nvSpPr>
        <p:spPr>
          <a:xfrm>
            <a:off x="2243138" y="1825626"/>
            <a:ext cx="7696200" cy="4638675"/>
          </a:xfrm>
        </p:spPr>
        <p:txBody>
          <a:bodyPr rtlCol="0">
            <a:normAutofit/>
          </a:bodyPr>
          <a:lstStyle/>
          <a:p>
            <a:pPr algn="ctr">
              <a:defRPr/>
            </a:pPr>
            <a:r>
              <a:rPr lang="en-GB" altLang="en-US" sz="2000" dirty="0">
                <a:solidFill>
                  <a:schemeClr val="bg1"/>
                </a:solidFill>
                <a:latin typeface="Twinkl" pitchFamily="2" charset="0"/>
                <a:cs typeface="Arial" panose="020B0604020202020204" pitchFamily="34" charset="0"/>
              </a:rPr>
              <a:t>Lent is a time for Christians to remember Jesus’</a:t>
            </a:r>
            <a:br>
              <a:rPr lang="en-GB" altLang="en-US" sz="2000" dirty="0">
                <a:solidFill>
                  <a:schemeClr val="bg1"/>
                </a:solidFill>
                <a:latin typeface="Twinkl" pitchFamily="2" charset="0"/>
                <a:cs typeface="Arial" panose="020B0604020202020204" pitchFamily="34" charset="0"/>
              </a:rPr>
            </a:br>
            <a:r>
              <a:rPr lang="en-GB" altLang="en-US" sz="2000" dirty="0">
                <a:solidFill>
                  <a:schemeClr val="bg1"/>
                </a:solidFill>
                <a:latin typeface="Twinkl" pitchFamily="2" charset="0"/>
                <a:cs typeface="Arial" panose="020B0604020202020204" pitchFamily="34" charset="0"/>
              </a:rPr>
              <a:t>sacrifice and how he resisted temptation.</a:t>
            </a:r>
          </a:p>
          <a:p>
            <a:pPr algn="ctr">
              <a:defRPr/>
            </a:pPr>
            <a:endParaRPr lang="en-GB" altLang="en-US" sz="2000" dirty="0">
              <a:solidFill>
                <a:schemeClr val="bg1"/>
              </a:solidFill>
              <a:latin typeface="Twinkl" pitchFamily="2" charset="0"/>
              <a:cs typeface="Arial" panose="020B0604020202020204" pitchFamily="34" charset="0"/>
            </a:endParaRPr>
          </a:p>
          <a:p>
            <a:pPr algn="ctr">
              <a:defRPr/>
            </a:pPr>
            <a:r>
              <a:rPr lang="en-GB" altLang="en-US" sz="2000" b="1" dirty="0">
                <a:solidFill>
                  <a:schemeClr val="bg1"/>
                </a:solidFill>
                <a:latin typeface="Twinkl" pitchFamily="2" charset="0"/>
                <a:cs typeface="Arial" panose="020B0604020202020204" pitchFamily="34" charset="0"/>
              </a:rPr>
              <a:t>If you were giving up something for Lent, what would it be?</a:t>
            </a:r>
          </a:p>
          <a:p>
            <a:pPr algn="ctr">
              <a:defRPr/>
            </a:pPr>
            <a:r>
              <a:rPr lang="en-GB" altLang="en-US" sz="2000" b="1" dirty="0">
                <a:solidFill>
                  <a:schemeClr val="bg1"/>
                </a:solidFill>
                <a:latin typeface="Twinkl" pitchFamily="2" charset="0"/>
                <a:cs typeface="Arial" panose="020B0604020202020204" pitchFamily="34" charset="0"/>
              </a:rPr>
              <a:t>Why would it be difficult for you to give it up?</a:t>
            </a:r>
            <a:endParaRPr lang="en-GB" sz="2000" b="1" dirty="0">
              <a:solidFill>
                <a:schemeClr val="bg1"/>
              </a:solidFill>
              <a:latin typeface="Twinkl" pitchFamily="2" charset="0"/>
            </a:endParaRPr>
          </a:p>
        </p:txBody>
      </p:sp>
      <p:pic>
        <p:nvPicPr>
          <p:cNvPr id="27652" name="Picture 1">
            <a:extLst>
              <a:ext uri="{FF2B5EF4-FFF2-40B4-BE49-F238E27FC236}">
                <a16:creationId xmlns:a16="http://schemas.microsoft.com/office/drawing/2014/main" id="{A1A20D0F-1256-4384-82F0-FAE386AC9F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138" y="4683126"/>
            <a:ext cx="20685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3FFCBF52-2E16-4CC0-B3F1-C277613D7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5106">
            <a:off x="5729289" y="4252914"/>
            <a:ext cx="122237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a:extLst>
              <a:ext uri="{FF2B5EF4-FFF2-40B4-BE49-F238E27FC236}">
                <a16:creationId xmlns:a16="http://schemas.microsoft.com/office/drawing/2014/main" id="{8617AC32-3B26-4E69-9F66-D8DFF0FB31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2888" y="4000500"/>
            <a:ext cx="1479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7">
            <a:extLst>
              <a:ext uri="{FF2B5EF4-FFF2-40B4-BE49-F238E27FC236}">
                <a16:creationId xmlns:a16="http://schemas.microsoft.com/office/drawing/2014/main" id="{012DB211-111E-4569-915A-7DF5E82CBCC7}"/>
              </a:ext>
            </a:extLst>
          </p:cNvPr>
          <p:cNvSpPr>
            <a:spLocks noChangeArrowheads="1"/>
          </p:cNvSpPr>
          <p:nvPr/>
        </p:nvSpPr>
        <p:spPr bwMode="auto">
          <a:xfrm>
            <a:off x="3052764" y="4421189"/>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9pPr>
          </a:lstStyle>
          <a:p>
            <a:pPr>
              <a:lnSpc>
                <a:spcPct val="100000"/>
              </a:lnSpc>
              <a:spcBef>
                <a:spcPct val="0"/>
              </a:spcBef>
              <a:buFontTx/>
              <a:buNone/>
            </a:pPr>
            <a:r>
              <a:rPr lang="en-GB" altLang="en-US" sz="2800">
                <a:solidFill>
                  <a:srgbClr val="21A6F9"/>
                </a:solidFill>
                <a:latin typeface="Idolwild" pitchFamily="2" charset="0"/>
              </a:rPr>
              <a:t>?</a:t>
            </a:r>
            <a:endParaRPr lang="en-GB" altLang="en-US" sz="2800">
              <a:solidFill>
                <a:schemeClr val="tx1"/>
              </a:solidFill>
            </a:endParaRPr>
          </a:p>
        </p:txBody>
      </p:sp>
      <p:sp>
        <p:nvSpPr>
          <p:cNvPr id="27656" name="Rectangle 10">
            <a:extLst>
              <a:ext uri="{FF2B5EF4-FFF2-40B4-BE49-F238E27FC236}">
                <a16:creationId xmlns:a16="http://schemas.microsoft.com/office/drawing/2014/main" id="{A1F72CD0-DEC1-4991-BC89-5C28A5C5A62B}"/>
              </a:ext>
            </a:extLst>
          </p:cNvPr>
          <p:cNvSpPr>
            <a:spLocks noChangeArrowheads="1"/>
          </p:cNvSpPr>
          <p:nvPr/>
        </p:nvSpPr>
        <p:spPr bwMode="auto">
          <a:xfrm>
            <a:off x="6462714" y="4865689"/>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9pPr>
          </a:lstStyle>
          <a:p>
            <a:pPr>
              <a:lnSpc>
                <a:spcPct val="100000"/>
              </a:lnSpc>
              <a:spcBef>
                <a:spcPct val="0"/>
              </a:spcBef>
              <a:buFontTx/>
              <a:buNone/>
            </a:pPr>
            <a:r>
              <a:rPr lang="en-GB" altLang="en-US" sz="2800">
                <a:solidFill>
                  <a:srgbClr val="21A6F9"/>
                </a:solidFill>
                <a:latin typeface="Idolwild" pitchFamily="2" charset="0"/>
              </a:rPr>
              <a:t>?</a:t>
            </a:r>
            <a:endParaRPr lang="en-GB" altLang="en-US" sz="2800">
              <a:solidFill>
                <a:schemeClr val="tx1"/>
              </a:solidFill>
            </a:endParaRPr>
          </a:p>
        </p:txBody>
      </p:sp>
      <p:sp>
        <p:nvSpPr>
          <p:cNvPr id="27657" name="Rectangle 11">
            <a:extLst>
              <a:ext uri="{FF2B5EF4-FFF2-40B4-BE49-F238E27FC236}">
                <a16:creationId xmlns:a16="http://schemas.microsoft.com/office/drawing/2014/main" id="{387B4B15-7E81-4D1C-80D8-2C1B85482F66}"/>
              </a:ext>
            </a:extLst>
          </p:cNvPr>
          <p:cNvSpPr>
            <a:spLocks noChangeArrowheads="1"/>
          </p:cNvSpPr>
          <p:nvPr/>
        </p:nvSpPr>
        <p:spPr bwMode="auto">
          <a:xfrm>
            <a:off x="8529639" y="4144964"/>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2" charset="0"/>
                <a:cs typeface="Sassoon Infant Rg" pitchFamily="2" charset="0"/>
              </a:defRPr>
            </a:lvl9pPr>
          </a:lstStyle>
          <a:p>
            <a:pPr>
              <a:lnSpc>
                <a:spcPct val="100000"/>
              </a:lnSpc>
              <a:spcBef>
                <a:spcPct val="0"/>
              </a:spcBef>
              <a:buFontTx/>
              <a:buNone/>
            </a:pPr>
            <a:r>
              <a:rPr lang="en-GB" altLang="en-US" sz="2800">
                <a:solidFill>
                  <a:srgbClr val="21A6F9"/>
                </a:solidFill>
                <a:latin typeface="Idolwild" pitchFamily="2" charset="0"/>
              </a:rPr>
              <a:t>?</a:t>
            </a:r>
            <a:endParaRPr lang="en-GB" altLang="en-US" sz="280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C6E6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86A50-D345-473E-A934-46F7C404AF8A}"/>
              </a:ext>
            </a:extLst>
          </p:cNvPr>
          <p:cNvSpPr>
            <a:spLocks noGrp="1"/>
          </p:cNvSpPr>
          <p:nvPr>
            <p:ph type="title"/>
          </p:nvPr>
        </p:nvSpPr>
        <p:spPr>
          <a:xfrm>
            <a:off x="524255" y="4685943"/>
            <a:ext cx="6594189" cy="1625210"/>
          </a:xfrm>
        </p:spPr>
        <p:txBody>
          <a:bodyPr>
            <a:normAutofit/>
          </a:bodyPr>
          <a:lstStyle/>
          <a:p>
            <a:pPr algn="ctr"/>
            <a:r>
              <a:rPr lang="en-GB" sz="6000" b="1" dirty="0">
                <a:solidFill>
                  <a:srgbClr val="00B0F0"/>
                </a:solidFill>
              </a:rPr>
              <a:t>Lent Comic Strip!</a:t>
            </a:r>
          </a:p>
        </p:txBody>
      </p:sp>
      <p:pic>
        <p:nvPicPr>
          <p:cNvPr id="4" name="Picture 3" descr="A close up of a sign&#10;&#10;Description automatically generated">
            <a:extLst>
              <a:ext uri="{FF2B5EF4-FFF2-40B4-BE49-F238E27FC236}">
                <a16:creationId xmlns:a16="http://schemas.microsoft.com/office/drawing/2014/main" id="{941B3D92-1E2D-4A24-B684-D3B9F8E33AF2}"/>
              </a:ext>
            </a:extLst>
          </p:cNvPr>
          <p:cNvPicPr>
            <a:picLocks noChangeAspect="1"/>
          </p:cNvPicPr>
          <p:nvPr/>
        </p:nvPicPr>
        <p:blipFill rotWithShape="1">
          <a:blip r:embed="rId2"/>
          <a:srcRect l="7440" r="6638"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84E004-3A71-474B-8EE6-7CF9B117B060}"/>
              </a:ext>
            </a:extLst>
          </p:cNvPr>
          <p:cNvSpPr>
            <a:spLocks noGrp="1"/>
          </p:cNvSpPr>
          <p:nvPr>
            <p:ph idx="1"/>
          </p:nvPr>
        </p:nvSpPr>
        <p:spPr>
          <a:xfrm>
            <a:off x="7691719" y="457200"/>
            <a:ext cx="3976026" cy="5853953"/>
          </a:xfrm>
        </p:spPr>
        <p:txBody>
          <a:bodyPr anchor="ctr">
            <a:normAutofit/>
          </a:bodyPr>
          <a:lstStyle/>
          <a:p>
            <a:r>
              <a:rPr lang="en-GB" sz="3200" dirty="0">
                <a:solidFill>
                  <a:srgbClr val="FFFFFF"/>
                </a:solidFill>
              </a:rPr>
              <a:t>Create a comic strip retelling the story of Lent!</a:t>
            </a:r>
          </a:p>
          <a:p>
            <a:r>
              <a:rPr lang="en-GB" sz="3200" dirty="0">
                <a:solidFill>
                  <a:srgbClr val="FFFFFF"/>
                </a:solidFill>
              </a:rPr>
              <a:t>You could do this on plain paper or in your lined book.</a:t>
            </a:r>
          </a:p>
          <a:p>
            <a:r>
              <a:rPr lang="en-GB" sz="3200" dirty="0">
                <a:solidFill>
                  <a:srgbClr val="FFFFFF"/>
                </a:solidFill>
              </a:rPr>
              <a:t>Don’t forget the date and Learning Objective!</a:t>
            </a:r>
          </a:p>
        </p:txBody>
      </p:sp>
    </p:spTree>
    <p:extLst>
      <p:ext uri="{BB962C8B-B14F-4D97-AF65-F5344CB8AC3E}">
        <p14:creationId xmlns:p14="http://schemas.microsoft.com/office/powerpoint/2010/main" val="3574491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A263-143B-446D-B505-DB7D8A99DA8F}"/>
              </a:ext>
            </a:extLst>
          </p:cNvPr>
          <p:cNvSpPr>
            <a:spLocks noGrp="1"/>
          </p:cNvSpPr>
          <p:nvPr>
            <p:ph type="title"/>
          </p:nvPr>
        </p:nvSpPr>
        <p:spPr>
          <a:xfrm>
            <a:off x="838200" y="365125"/>
            <a:ext cx="10538012" cy="1325563"/>
          </a:xfrm>
        </p:spPr>
        <p:txBody>
          <a:bodyPr/>
          <a:lstStyle/>
          <a:p>
            <a:r>
              <a:rPr lang="en-GB" b="1" u="sng" dirty="0"/>
              <a:t>Optional extra task</a:t>
            </a:r>
          </a:p>
        </p:txBody>
      </p:sp>
      <p:sp>
        <p:nvSpPr>
          <p:cNvPr id="3" name="Content Placeholder 2">
            <a:extLst>
              <a:ext uri="{FF2B5EF4-FFF2-40B4-BE49-F238E27FC236}">
                <a16:creationId xmlns:a16="http://schemas.microsoft.com/office/drawing/2014/main" id="{708F6164-6470-424E-817C-56DEDF993776}"/>
              </a:ext>
            </a:extLst>
          </p:cNvPr>
          <p:cNvSpPr>
            <a:spLocks noGrp="1"/>
          </p:cNvSpPr>
          <p:nvPr>
            <p:ph idx="1"/>
          </p:nvPr>
        </p:nvSpPr>
        <p:spPr>
          <a:xfrm>
            <a:off x="748553" y="1825625"/>
            <a:ext cx="5661212" cy="4566210"/>
          </a:xfrm>
        </p:spPr>
        <p:txBody>
          <a:bodyPr/>
          <a:lstStyle/>
          <a:p>
            <a:r>
              <a:rPr lang="en-GB" dirty="0">
                <a:solidFill>
                  <a:schemeClr val="bg1"/>
                </a:solidFill>
              </a:rPr>
              <a:t>Find out more about Lent!</a:t>
            </a:r>
          </a:p>
          <a:p>
            <a:r>
              <a:rPr lang="en-GB" dirty="0">
                <a:solidFill>
                  <a:schemeClr val="bg1"/>
                </a:solidFill>
              </a:rPr>
              <a:t>Follow the link to BBC Teach</a:t>
            </a:r>
          </a:p>
          <a:p>
            <a:endParaRPr lang="en-GB" dirty="0"/>
          </a:p>
          <a:p>
            <a:pPr marL="0" indent="0">
              <a:buNone/>
            </a:pPr>
            <a:r>
              <a:rPr lang="en-GB" dirty="0">
                <a:hlinkClick r:id="rId2"/>
              </a:rPr>
              <a:t>https://www.bbc.co.uk/bitesize/topics/ztkxpv4/articles/z77jf4j</a:t>
            </a:r>
            <a:endParaRPr lang="en-GB" dirty="0"/>
          </a:p>
          <a:p>
            <a:endParaRPr lang="en-GB" dirty="0"/>
          </a:p>
        </p:txBody>
      </p:sp>
      <p:pic>
        <p:nvPicPr>
          <p:cNvPr id="4" name="Picture 3">
            <a:extLst>
              <a:ext uri="{FF2B5EF4-FFF2-40B4-BE49-F238E27FC236}">
                <a16:creationId xmlns:a16="http://schemas.microsoft.com/office/drawing/2014/main" id="{05C20AB8-319C-4404-8E9E-B3E4E0C46A3C}"/>
              </a:ext>
            </a:extLst>
          </p:cNvPr>
          <p:cNvPicPr>
            <a:picLocks noChangeAspect="1"/>
          </p:cNvPicPr>
          <p:nvPr/>
        </p:nvPicPr>
        <p:blipFill>
          <a:blip r:embed="rId3"/>
          <a:stretch>
            <a:fillRect/>
          </a:stretch>
        </p:blipFill>
        <p:spPr>
          <a:xfrm>
            <a:off x="6943220" y="1011423"/>
            <a:ext cx="4781649" cy="5021823"/>
          </a:xfrm>
          <a:prstGeom prst="rect">
            <a:avLst/>
          </a:prstGeom>
        </p:spPr>
      </p:pic>
    </p:spTree>
    <p:extLst>
      <p:ext uri="{BB962C8B-B14F-4D97-AF65-F5344CB8AC3E}">
        <p14:creationId xmlns:p14="http://schemas.microsoft.com/office/powerpoint/2010/main" val="164193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3399">
            <a:alpha val="5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F445-D40B-4E0E-9327-2DADB5C3588F}"/>
              </a:ext>
            </a:extLst>
          </p:cNvPr>
          <p:cNvSpPr>
            <a:spLocks noGrp="1"/>
          </p:cNvSpPr>
          <p:nvPr>
            <p:ph type="title"/>
          </p:nvPr>
        </p:nvSpPr>
        <p:spPr>
          <a:xfrm>
            <a:off x="655320" y="365125"/>
            <a:ext cx="5120114" cy="1692794"/>
          </a:xfrm>
        </p:spPr>
        <p:txBody>
          <a:bodyPr>
            <a:normAutofit/>
          </a:bodyPr>
          <a:lstStyle/>
          <a:p>
            <a:r>
              <a:rPr lang="en-GB" sz="4100" dirty="0">
                <a:latin typeface="Arial Nova" panose="020B0604020202020204" pitchFamily="34" charset="0"/>
              </a:rPr>
              <a:t>Form II Home Learning 25/03/2020</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E2396-C128-461C-AB22-A3E29CD9327C}"/>
              </a:ext>
            </a:extLst>
          </p:cNvPr>
          <p:cNvSpPr>
            <a:spLocks noGrp="1"/>
          </p:cNvSpPr>
          <p:nvPr>
            <p:ph idx="1"/>
          </p:nvPr>
        </p:nvSpPr>
        <p:spPr>
          <a:xfrm>
            <a:off x="655321" y="2575034"/>
            <a:ext cx="5120113" cy="3462228"/>
          </a:xfrm>
        </p:spPr>
        <p:txBody>
          <a:bodyPr>
            <a:normAutofit/>
          </a:bodyPr>
          <a:lstStyle/>
          <a:p>
            <a:pPr marL="0" indent="0">
              <a:buNone/>
            </a:pPr>
            <a:r>
              <a:rPr lang="en-GB" dirty="0"/>
              <a:t>Well done! You finished today’s lessons!</a:t>
            </a:r>
          </a:p>
          <a:p>
            <a:pPr marL="0" indent="0">
              <a:buNone/>
            </a:pPr>
            <a:endParaRPr lang="en-GB" dirty="0"/>
          </a:p>
          <a:p>
            <a:pPr marL="0" indent="0">
              <a:buNone/>
            </a:pPr>
            <a:r>
              <a:rPr lang="en-GB" dirty="0"/>
              <a:t>I’m looking forward to seeing you all back at school soon!</a:t>
            </a:r>
          </a:p>
          <a:p>
            <a:pPr marL="0" indent="0">
              <a:buNone/>
            </a:pPr>
            <a:endParaRPr lang="en-GB" dirty="0"/>
          </a:p>
          <a:p>
            <a:pPr marL="0" indent="0">
              <a:buNone/>
            </a:pPr>
            <a:r>
              <a:rPr lang="en-GB" dirty="0"/>
              <a:t>Miss Ardley </a:t>
            </a:r>
          </a:p>
        </p:txBody>
      </p:sp>
      <p:pic>
        <p:nvPicPr>
          <p:cNvPr id="4" name="Picture 3">
            <a:extLst>
              <a:ext uri="{FF2B5EF4-FFF2-40B4-BE49-F238E27FC236}">
                <a16:creationId xmlns:a16="http://schemas.microsoft.com/office/drawing/2014/main" id="{64357E6D-7C4E-4303-AC50-8C35F662829F}"/>
              </a:ext>
            </a:extLst>
          </p:cNvPr>
          <p:cNvPicPr>
            <a:picLocks noChangeAspect="1"/>
          </p:cNvPicPr>
          <p:nvPr/>
        </p:nvPicPr>
        <p:blipFill rotWithShape="1">
          <a:blip r:embed="rId2">
            <a:alphaModFix/>
          </a:blip>
          <a:srcRect l="5314" r="20581"/>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143923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841248" y="1408814"/>
            <a:ext cx="5729673" cy="2235277"/>
          </a:xfrm>
        </p:spPr>
        <p:txBody>
          <a:bodyPr>
            <a:normAutofit/>
          </a:bodyPr>
          <a:lstStyle/>
          <a:p>
            <a:pPr algn="l"/>
            <a:r>
              <a:rPr lang="en-GB" sz="4600" b="1" u="sng" dirty="0">
                <a:solidFill>
                  <a:srgbClr val="FFFFFF"/>
                </a:solidFill>
              </a:rPr>
              <a:t>English</a:t>
            </a:r>
            <a:br>
              <a:rPr lang="en-GB" sz="4600" dirty="0">
                <a:solidFill>
                  <a:srgbClr val="FFFFFF"/>
                </a:solidFill>
              </a:rPr>
            </a:br>
            <a:r>
              <a:rPr lang="en-GB" sz="4600" dirty="0">
                <a:solidFill>
                  <a:srgbClr val="FFFFFF"/>
                </a:solidFill>
              </a:rPr>
              <a:t>LO: To read and answer questions about a text</a:t>
            </a:r>
          </a:p>
        </p:txBody>
      </p:sp>
    </p:spTree>
    <p:extLst>
      <p:ext uri="{BB962C8B-B14F-4D97-AF65-F5344CB8AC3E}">
        <p14:creationId xmlns:p14="http://schemas.microsoft.com/office/powerpoint/2010/main" val="48645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AFB63-FDE0-455C-874D-6F287BE88580}"/>
              </a:ext>
            </a:extLst>
          </p:cNvPr>
          <p:cNvPicPr>
            <a:picLocks noChangeAspect="1"/>
          </p:cNvPicPr>
          <p:nvPr/>
        </p:nvPicPr>
        <p:blipFill rotWithShape="1">
          <a:blip r:embed="rId2"/>
          <a:srcRect r="10720" b="-1"/>
          <a:stretch/>
        </p:blipFill>
        <p:spPr>
          <a:xfrm>
            <a:off x="6473364" y="584908"/>
            <a:ext cx="5718636"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11" name="Freeform: Shape 1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142B668A-92CC-414A-BFCE-297F77D4785F}"/>
              </a:ext>
            </a:extLst>
          </p:cNvPr>
          <p:cNvSpPr>
            <a:spLocks noGrp="1"/>
          </p:cNvSpPr>
          <p:nvPr>
            <p:ph type="ctrTitle"/>
          </p:nvPr>
        </p:nvSpPr>
        <p:spPr>
          <a:xfrm>
            <a:off x="743691" y="1139873"/>
            <a:ext cx="5729673" cy="4041727"/>
          </a:xfrm>
        </p:spPr>
        <p:txBody>
          <a:bodyPr>
            <a:normAutofit fontScale="90000"/>
          </a:bodyPr>
          <a:lstStyle/>
          <a:p>
            <a:pPr algn="l"/>
            <a:r>
              <a:rPr lang="en-GB" sz="4600" b="1" u="sng" dirty="0">
                <a:solidFill>
                  <a:srgbClr val="FFFFFF"/>
                </a:solidFill>
              </a:rPr>
              <a:t>English</a:t>
            </a:r>
            <a:br>
              <a:rPr lang="en-GB" sz="4600" dirty="0">
                <a:solidFill>
                  <a:srgbClr val="FFFFFF"/>
                </a:solidFill>
              </a:rPr>
            </a:br>
            <a:r>
              <a:rPr lang="en-GB" sz="4600" dirty="0">
                <a:solidFill>
                  <a:srgbClr val="FFFFFF"/>
                </a:solidFill>
              </a:rPr>
              <a:t>LO: To read and answer questions about a text</a:t>
            </a:r>
            <a:br>
              <a:rPr lang="en-GB" sz="4600" dirty="0">
                <a:solidFill>
                  <a:srgbClr val="FFFFFF"/>
                </a:solidFill>
              </a:rPr>
            </a:br>
            <a:br>
              <a:rPr lang="en-GB" sz="4600" dirty="0">
                <a:solidFill>
                  <a:srgbClr val="FFFFFF"/>
                </a:solidFill>
              </a:rPr>
            </a:br>
            <a:r>
              <a:rPr lang="en-GB" sz="4600" dirty="0">
                <a:solidFill>
                  <a:srgbClr val="FFFF00"/>
                </a:solidFill>
              </a:rPr>
              <a:t>Write the date and learning objective in your lined book now!</a:t>
            </a:r>
          </a:p>
        </p:txBody>
      </p:sp>
    </p:spTree>
    <p:extLst>
      <p:ext uri="{BB962C8B-B14F-4D97-AF65-F5344CB8AC3E}">
        <p14:creationId xmlns:p14="http://schemas.microsoft.com/office/powerpoint/2010/main" val="153756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54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833D0-C83A-4E3D-A6BA-174364E8A06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Book task</a:t>
            </a:r>
          </a:p>
        </p:txBody>
      </p:sp>
      <p:sp>
        <p:nvSpPr>
          <p:cNvPr id="3" name="TextBox 2">
            <a:extLst>
              <a:ext uri="{FF2B5EF4-FFF2-40B4-BE49-F238E27FC236}">
                <a16:creationId xmlns:a16="http://schemas.microsoft.com/office/drawing/2014/main" id="{BDFD45FC-3595-4A87-A2B3-2092E6405435}"/>
              </a:ext>
            </a:extLst>
          </p:cNvPr>
          <p:cNvSpPr txBox="1"/>
          <p:nvPr/>
        </p:nvSpPr>
        <p:spPr>
          <a:xfrm>
            <a:off x="287676" y="1582220"/>
            <a:ext cx="5979560" cy="4832092"/>
          </a:xfrm>
          <a:prstGeom prst="rect">
            <a:avLst/>
          </a:prstGeom>
          <a:noFill/>
        </p:spPr>
        <p:txBody>
          <a:bodyPr wrap="square" rtlCol="0">
            <a:spAutoFit/>
          </a:bodyPr>
          <a:lstStyle/>
          <a:p>
            <a:r>
              <a:rPr lang="en-GB" sz="2800" dirty="0"/>
              <a:t>Read the legend of Romulus and Remus. It might be easier to print the text and question slides.</a:t>
            </a:r>
          </a:p>
          <a:p>
            <a:endParaRPr lang="en-GB" sz="2800" dirty="0"/>
          </a:p>
          <a:p>
            <a:r>
              <a:rPr lang="en-GB" sz="2800" dirty="0"/>
              <a:t>Answer the questions in your lined book.</a:t>
            </a:r>
          </a:p>
          <a:p>
            <a:endParaRPr lang="en-GB" sz="2800" dirty="0"/>
          </a:p>
          <a:p>
            <a:r>
              <a:rPr lang="en-GB" sz="2800" dirty="0"/>
              <a:t>Remember to answer in full sentences.</a:t>
            </a:r>
          </a:p>
          <a:p>
            <a:endParaRPr lang="en-GB" sz="2800" dirty="0"/>
          </a:p>
          <a:p>
            <a:r>
              <a:rPr lang="en-GB" sz="2800" dirty="0"/>
              <a:t>The answers are on the following slide so you can check your work!</a:t>
            </a:r>
          </a:p>
        </p:txBody>
      </p:sp>
      <p:pic>
        <p:nvPicPr>
          <p:cNvPr id="6" name="Picture 5" descr="A picture containing drawing&#10;&#10;Description automatically generated">
            <a:extLst>
              <a:ext uri="{FF2B5EF4-FFF2-40B4-BE49-F238E27FC236}">
                <a16:creationId xmlns:a16="http://schemas.microsoft.com/office/drawing/2014/main" id="{C76C5776-F273-4B5B-BCE4-7616377D5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429" y="1015885"/>
            <a:ext cx="3742857" cy="5714286"/>
          </a:xfrm>
          <a:prstGeom prst="rect">
            <a:avLst/>
          </a:prstGeom>
        </p:spPr>
      </p:pic>
    </p:spTree>
    <p:extLst>
      <p:ext uri="{BB962C8B-B14F-4D97-AF65-F5344CB8AC3E}">
        <p14:creationId xmlns:p14="http://schemas.microsoft.com/office/powerpoint/2010/main" val="24821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newspaper&#10;&#10;Description automatically generated">
            <a:extLst>
              <a:ext uri="{FF2B5EF4-FFF2-40B4-BE49-F238E27FC236}">
                <a16:creationId xmlns:a16="http://schemas.microsoft.com/office/drawing/2014/main" id="{24EC2A58-13E5-4866-B740-8CD591754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61" y="145444"/>
            <a:ext cx="4897972" cy="656711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44EDE54-8595-47E3-AEB7-A0E31680D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868" y="145444"/>
            <a:ext cx="4835782" cy="6567112"/>
          </a:xfrm>
          <a:prstGeom prst="rect">
            <a:avLst/>
          </a:prstGeom>
        </p:spPr>
      </p:pic>
    </p:spTree>
    <p:extLst>
      <p:ext uri="{BB962C8B-B14F-4D97-AF65-F5344CB8AC3E}">
        <p14:creationId xmlns:p14="http://schemas.microsoft.com/office/powerpoint/2010/main" val="42561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E17A3FD2-1EBC-4C9F-ACB9-AA998BFB0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38" y="264464"/>
            <a:ext cx="5208420" cy="627150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4A59D37-074A-499D-ABA3-4E4C97718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379" y="264464"/>
            <a:ext cx="6241051" cy="2534395"/>
          </a:xfrm>
          <a:prstGeom prst="rect">
            <a:avLst/>
          </a:prstGeom>
        </p:spPr>
      </p:pic>
      <p:pic>
        <p:nvPicPr>
          <p:cNvPr id="8" name="Picture 7">
            <a:extLst>
              <a:ext uri="{FF2B5EF4-FFF2-40B4-BE49-F238E27FC236}">
                <a16:creationId xmlns:a16="http://schemas.microsoft.com/office/drawing/2014/main" id="{3DB96266-7DCE-45A0-BDF6-01D46BCA847D}"/>
              </a:ext>
            </a:extLst>
          </p:cNvPr>
          <p:cNvPicPr>
            <a:picLocks noChangeAspect="1"/>
          </p:cNvPicPr>
          <p:nvPr/>
        </p:nvPicPr>
        <p:blipFill>
          <a:blip r:embed="rId4"/>
          <a:stretch>
            <a:fillRect/>
          </a:stretch>
        </p:blipFill>
        <p:spPr>
          <a:xfrm>
            <a:off x="7658533" y="2918129"/>
            <a:ext cx="2487758" cy="3796465"/>
          </a:xfrm>
          <a:prstGeom prst="rect">
            <a:avLst/>
          </a:prstGeom>
        </p:spPr>
      </p:pic>
    </p:spTree>
    <p:extLst>
      <p:ext uri="{BB962C8B-B14F-4D97-AF65-F5344CB8AC3E}">
        <p14:creationId xmlns:p14="http://schemas.microsoft.com/office/powerpoint/2010/main" val="227271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7AF4098F-88B8-49EA-8B96-941573965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11" y="654381"/>
            <a:ext cx="9931400" cy="5930900"/>
          </a:xfrm>
          <a:prstGeom prst="rect">
            <a:avLst/>
          </a:prstGeom>
        </p:spPr>
      </p:pic>
      <p:pic>
        <p:nvPicPr>
          <p:cNvPr id="8" name="Picture 7">
            <a:extLst>
              <a:ext uri="{FF2B5EF4-FFF2-40B4-BE49-F238E27FC236}">
                <a16:creationId xmlns:a16="http://schemas.microsoft.com/office/drawing/2014/main" id="{3DB96266-7DCE-45A0-BDF6-01D46BCA847D}"/>
              </a:ext>
            </a:extLst>
          </p:cNvPr>
          <p:cNvPicPr>
            <a:picLocks noChangeAspect="1"/>
          </p:cNvPicPr>
          <p:nvPr/>
        </p:nvPicPr>
        <p:blipFill>
          <a:blip r:embed="rId3"/>
          <a:stretch>
            <a:fillRect/>
          </a:stretch>
        </p:blipFill>
        <p:spPr>
          <a:xfrm>
            <a:off x="9762986" y="3489986"/>
            <a:ext cx="2149503" cy="3280268"/>
          </a:xfrm>
          <a:prstGeom prst="rect">
            <a:avLst/>
          </a:prstGeom>
        </p:spPr>
      </p:pic>
      <p:sp>
        <p:nvSpPr>
          <p:cNvPr id="5" name="TextBox 4">
            <a:extLst>
              <a:ext uri="{FF2B5EF4-FFF2-40B4-BE49-F238E27FC236}">
                <a16:creationId xmlns:a16="http://schemas.microsoft.com/office/drawing/2014/main" id="{D04C5803-753F-49B3-90FD-CB3EE4EA1529}"/>
              </a:ext>
            </a:extLst>
          </p:cNvPr>
          <p:cNvSpPr txBox="1"/>
          <p:nvPr/>
        </p:nvSpPr>
        <p:spPr>
          <a:xfrm>
            <a:off x="351182" y="103930"/>
            <a:ext cx="11489635" cy="461665"/>
          </a:xfrm>
          <a:prstGeom prst="rect">
            <a:avLst/>
          </a:prstGeom>
          <a:noFill/>
        </p:spPr>
        <p:txBody>
          <a:bodyPr wrap="square" rtlCol="0">
            <a:spAutoFit/>
          </a:bodyPr>
          <a:lstStyle/>
          <a:p>
            <a:pPr algn="ctr"/>
            <a:r>
              <a:rPr lang="en-GB" sz="2400" dirty="0"/>
              <a:t>Spend 20 minutes learning 10-15 spellings using the “look, cover, write, check” method!</a:t>
            </a:r>
          </a:p>
        </p:txBody>
      </p:sp>
    </p:spTree>
    <p:extLst>
      <p:ext uri="{BB962C8B-B14F-4D97-AF65-F5344CB8AC3E}">
        <p14:creationId xmlns:p14="http://schemas.microsoft.com/office/powerpoint/2010/main" val="858111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1348</Words>
  <Application>Microsoft Office PowerPoint</Application>
  <PresentationFormat>Widescreen</PresentationFormat>
  <Paragraphs>129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Nova</vt:lpstr>
      <vt:lpstr>Calibri</vt:lpstr>
      <vt:lpstr>Calibri Light</vt:lpstr>
      <vt:lpstr>Idolwild</vt:lpstr>
      <vt:lpstr>Sassoon Infant Rg</vt:lpstr>
      <vt:lpstr>Twinkl</vt:lpstr>
      <vt:lpstr>Office Theme</vt:lpstr>
      <vt:lpstr>Form II Home Learning 25/03/2020</vt:lpstr>
      <vt:lpstr>Form II Home Learning Reminders</vt:lpstr>
      <vt:lpstr>Form II Useful Resources</vt:lpstr>
      <vt:lpstr>English LO: To read and answer questions about a text</vt:lpstr>
      <vt:lpstr>English LO: To read and answer questions about a text  Write the date and learning objective in your lined book now!</vt:lpstr>
      <vt:lpstr>Book task</vt:lpstr>
      <vt:lpstr>PowerPoint Presentation</vt:lpstr>
      <vt:lpstr>PowerPoint Presentation</vt:lpstr>
      <vt:lpstr>PowerPoint Presentation</vt:lpstr>
      <vt:lpstr>English LO: To read and answer questions about a text  How did you find this lesson? Colour a small traffic light at the end of your work.  Red = I didn’t understand Yellow = I need a bit more practice Green = Got it! </vt:lpstr>
      <vt:lpstr>Maths LO: To measure capacity in the correct units</vt:lpstr>
      <vt:lpstr>Maths LO: To measure capacity in the correct units  Write the date and learning objective in your squared book now!</vt:lpstr>
      <vt:lpstr>PowerPoint Presentation</vt:lpstr>
      <vt:lpstr>PowerPoint Presentation</vt:lpstr>
      <vt:lpstr>Online task</vt:lpstr>
      <vt:lpstr>Practical task</vt:lpstr>
      <vt:lpstr>Book task</vt:lpstr>
      <vt:lpstr>Optional extra task</vt:lpstr>
      <vt:lpstr>Maths LO: To measure capacity in the correct units  How did you find this lesson? Colour a small traffic light at the end of your work.  Red = I didn’t understand Yellow = I need a bit more practice Green = Got it!</vt:lpstr>
      <vt:lpstr>RE LO: To understand why Christians celebrate Lent</vt:lpstr>
      <vt:lpstr>What Is Lent?</vt:lpstr>
      <vt:lpstr>Jesus Goes into the Wilderness</vt:lpstr>
      <vt:lpstr>Jesus Goes into the Wilderness</vt:lpstr>
      <vt:lpstr>Jesus Goes into the Wilderness</vt:lpstr>
      <vt:lpstr>Jesus Goes into the Wilderness</vt:lpstr>
      <vt:lpstr>Jesus Resisted Temptation</vt:lpstr>
      <vt:lpstr>What Do Christians Do During Lent?</vt:lpstr>
      <vt:lpstr>What Do Christians Do During Lent?</vt:lpstr>
      <vt:lpstr>When Does Lent Finish?</vt:lpstr>
      <vt:lpstr>What Would You Give up for Lent?</vt:lpstr>
      <vt:lpstr>Lent Comic Strip!</vt:lpstr>
      <vt:lpstr>Optional extra task</vt:lpstr>
      <vt:lpstr>Form II Home Learning 25/03/2020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II Home Learning 23/03/2020</dc:title>
  <dc:creator>Tessa Ardley - Oxford House</dc:creator>
  <cp:lastModifiedBy>Tessa Ardley - Oxford House</cp:lastModifiedBy>
  <cp:revision>19</cp:revision>
  <dcterms:created xsi:type="dcterms:W3CDTF">2020-03-19T10:59:41Z</dcterms:created>
  <dcterms:modified xsi:type="dcterms:W3CDTF">2020-03-19T16:45:37Z</dcterms:modified>
</cp:coreProperties>
</file>