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0" r:id="rId2"/>
    <p:sldId id="303" r:id="rId3"/>
    <p:sldId id="304" r:id="rId4"/>
    <p:sldId id="256" r:id="rId5"/>
    <p:sldId id="301" r:id="rId6"/>
    <p:sldId id="257" r:id="rId7"/>
    <p:sldId id="311" r:id="rId8"/>
    <p:sldId id="271" r:id="rId9"/>
    <p:sldId id="272" r:id="rId10"/>
    <p:sldId id="280" r:id="rId11"/>
    <p:sldId id="312" r:id="rId12"/>
    <p:sldId id="281" r:id="rId13"/>
    <p:sldId id="289" r:id="rId14"/>
    <p:sldId id="316" r:id="rId15"/>
    <p:sldId id="300" r:id="rId16"/>
    <p:sldId id="259" r:id="rId17"/>
    <p:sldId id="314" r:id="rId18"/>
    <p:sldId id="315" r:id="rId19"/>
    <p:sldId id="313" r:id="rId20"/>
    <p:sldId id="302" r:id="rId21"/>
    <p:sldId id="282" r:id="rId22"/>
    <p:sldId id="310" r:id="rId23"/>
    <p:sldId id="260" r:id="rId24"/>
    <p:sldId id="307" r:id="rId25"/>
    <p:sldId id="308" r:id="rId26"/>
    <p:sldId id="309" r:id="rId27"/>
    <p:sldId id="305" r:id="rId28"/>
    <p:sldId id="284" r:id="rId29"/>
    <p:sldId id="285" r:id="rId30"/>
    <p:sldId id="306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essa Ardley - Oxford House" initials="TA-OH" lastIdx="2" clrIdx="0">
    <p:extLst>
      <p:ext uri="{19B8F6BF-5375-455C-9EA6-DF929625EA0E}">
        <p15:presenceInfo xmlns:p15="http://schemas.microsoft.com/office/powerpoint/2012/main" userId="S::tessa.ardley@cognita.com::184a98c8-b7bc-4f0b-8e51-464e210bdc2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99"/>
    <a:srgbClr val="FF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08" autoAdjust="0"/>
    <p:restoredTop sz="94660"/>
  </p:normalViewPr>
  <p:slideViewPr>
    <p:cSldViewPr snapToGrid="0">
      <p:cViewPr varScale="1">
        <p:scale>
          <a:sx n="80" d="100"/>
          <a:sy n="80" d="100"/>
        </p:scale>
        <p:origin x="60" y="1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374369-01D9-4746-8110-11C290F0ED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8BCC67-91AD-4DE7-92FC-E220546F07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E41148-7CBD-42A6-B531-045D656E6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25651-DC56-4859-BBB5-5F7960C80B19}" type="datetimeFigureOut">
              <a:rPr lang="en-GB" smtClean="0"/>
              <a:t>19/03/2020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6B8F5C-5EC6-477B-9EC2-658E8A61E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806ED8-FA00-43AC-93D1-5F24BFF0D2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D39A8-93C8-4574-B683-81A0595883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54186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82C032-A0D1-4200-8BB4-6E31C5B6BE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AD1AAB8-767C-403C-801E-78A279630A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D833F7-5CC9-4AC0-A691-371E88E0B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25651-DC56-4859-BBB5-5F7960C80B19}" type="datetimeFigureOut">
              <a:rPr lang="en-GB" smtClean="0"/>
              <a:t>19/03/2020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DC11A5-9BD2-48A2-8714-849B3CA8A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F24EE2-5BD8-466A-BB44-49D8F65106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D39A8-93C8-4574-B683-81A0595883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61908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F79EF53-2F11-4D9E-90B2-C9A1A70BA73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65CF0A-5897-485D-B1E2-BA0E5C6879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5166C5-246F-4B00-9935-730E5907E3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25651-DC56-4859-BBB5-5F7960C80B19}" type="datetimeFigureOut">
              <a:rPr lang="en-GB" smtClean="0"/>
              <a:t>19/03/2020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2C411E-EF02-4E61-98DA-7557837BEA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F03E67-BB69-411A-AC99-5106E9DCCD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D39A8-93C8-4574-B683-81A0595883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78622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3">
            <a:extLst>
              <a:ext uri="{FF2B5EF4-FFF2-40B4-BE49-F238E27FC236}">
                <a16:creationId xmlns:a16="http://schemas.microsoft.com/office/drawing/2014/main" id="{B73B1EC7-0DDE-4B5F-B2A7-5D19A4863060}"/>
              </a:ext>
            </a:extLst>
          </p:cNvPr>
          <p:cNvSpPr/>
          <p:nvPr userDrawn="1"/>
        </p:nvSpPr>
        <p:spPr bwMode="auto">
          <a:xfrm>
            <a:off x="609601" y="438150"/>
            <a:ext cx="10960100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609598" y="478895"/>
            <a:ext cx="10960100" cy="994306"/>
          </a:xfrm>
        </p:spPr>
        <p:txBody>
          <a:bodyPr>
            <a:noAutofit/>
          </a:bodyPr>
          <a:lstStyle>
            <a:lvl1pPr>
              <a:defRPr>
                <a:latin typeface="Twinkl SemiBold" pitchFamily="2" charset="0"/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158154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3">
            <a:extLst>
              <a:ext uri="{FF2B5EF4-FFF2-40B4-BE49-F238E27FC236}">
                <a16:creationId xmlns:a16="http://schemas.microsoft.com/office/drawing/2014/main" id="{B73B1EC7-0DDE-4B5F-B2A7-5D19A4863060}"/>
              </a:ext>
            </a:extLst>
          </p:cNvPr>
          <p:cNvSpPr/>
          <p:nvPr userDrawn="1"/>
        </p:nvSpPr>
        <p:spPr bwMode="auto">
          <a:xfrm>
            <a:off x="609601" y="438150"/>
            <a:ext cx="10960100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609598" y="478895"/>
            <a:ext cx="10960100" cy="994306"/>
          </a:xfrm>
        </p:spPr>
        <p:txBody>
          <a:bodyPr>
            <a:noAutofit/>
          </a:bodyPr>
          <a:lstStyle>
            <a:lvl1pPr>
              <a:defRPr>
                <a:latin typeface="Twinkl SemiBold" pitchFamily="2" charset="0"/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308408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D11EF4-2068-442C-8E79-A70148D806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9B09C9-EAB0-420B-AB85-6395AF3963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60E86B-6094-4030-9229-96EF21AB6F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25651-DC56-4859-BBB5-5F7960C80B19}" type="datetimeFigureOut">
              <a:rPr lang="en-GB" smtClean="0"/>
              <a:t>19/03/2020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7AF955-CA21-4C1D-9FE2-0CD657496B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FF1B6F-EF36-4F0F-9CE9-93E56787A4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D39A8-93C8-4574-B683-81A0595883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83104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26C86D-C205-4654-B89F-7ED2E288BD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75DC86-FF12-4062-B388-D61735EA14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1DA2BD-B5AB-4460-97ED-AD20FA1D49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25651-DC56-4859-BBB5-5F7960C80B19}" type="datetimeFigureOut">
              <a:rPr lang="en-GB" smtClean="0"/>
              <a:t>19/03/2020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E0856C-70E8-4F2E-8907-37D7149153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228FC4-051C-4185-AE47-CFB8DD4F9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D39A8-93C8-4574-B683-81A0595883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41917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66A71E-494E-43BE-9929-D59B6ECFCB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6B4A2B-C323-4896-98E4-09AC98707E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3B54E1-A8CD-4CD0-9720-15B72A42AE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F216E4-ADE6-4709-85FD-94DF750723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25651-DC56-4859-BBB5-5F7960C80B19}" type="datetimeFigureOut">
              <a:rPr lang="en-GB" smtClean="0"/>
              <a:t>19/03/2020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781EAE-BB0E-41D5-B72E-FF2029879B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9C32CF-8089-4C46-8FEF-FD5E6B726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D39A8-93C8-4574-B683-81A0595883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66801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A797BD-8827-4EF0-B449-0CB52D5744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C18956-6E76-4D63-A337-41403ABEE8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101BCD-BC44-4164-8842-6B888EBA86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8553108-9E9E-4855-88DD-3287A6DD39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94AC516-4B67-4C7B-B9A7-32E47575FA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C3E2504-9ED4-476D-954F-EB1247E8A3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25651-DC56-4859-BBB5-5F7960C80B19}" type="datetimeFigureOut">
              <a:rPr lang="en-GB" smtClean="0"/>
              <a:t>19/03/2020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4AC708C-77B8-4EF0-B9DC-7036864260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98D1CBC-B455-43B7-97B1-697ADC0A2D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D39A8-93C8-4574-B683-81A0595883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90520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FA3C23-1CF0-4102-B102-81D46199F9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D243FD9-AB47-4442-A341-4B643FDA8D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25651-DC56-4859-BBB5-5F7960C80B19}" type="datetimeFigureOut">
              <a:rPr lang="en-GB" smtClean="0"/>
              <a:t>19/03/2020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6AEC7A1-97B0-420A-AD0A-58D3D0CD57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8A6565-1335-4921-B5C5-20D0D26A6D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D39A8-93C8-4574-B683-81A0595883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67103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1B79661-64C4-470A-81AC-2E0CAC13D2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25651-DC56-4859-BBB5-5F7960C80B19}" type="datetimeFigureOut">
              <a:rPr lang="en-GB" smtClean="0"/>
              <a:t>19/03/2020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5DF2805-99C5-4777-A36B-F6AA565BA3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4AD558-B4DD-49D5-9C00-4B980A01F5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D39A8-93C8-4574-B683-81A0595883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99791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97B600-BD6B-4126-9356-6B6EB2D398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6898A0-1F71-44FD-AAC9-6453A315B1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5377C90-38ED-4A0C-8FBD-CF88297ECF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0C397D-ED9E-402B-A5F1-1A43719FCC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25651-DC56-4859-BBB5-5F7960C80B19}" type="datetimeFigureOut">
              <a:rPr lang="en-GB" smtClean="0"/>
              <a:t>19/03/2020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E9CA0C-C166-463B-B77D-BD27D025DE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6E3FAB-0C3D-4CC2-BF2B-43E440A4F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D39A8-93C8-4574-B683-81A0595883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63225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CAFCF2-A44C-46C0-B58C-D7EEFEF71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284B1C9-9D2B-4D9F-A2A8-3CA974C950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A3CFC6-ABDD-49F7-9257-F6B35371CE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6EDEF1-E8E7-4A6D-BF41-5C2216A7E3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25651-DC56-4859-BBB5-5F7960C80B19}" type="datetimeFigureOut">
              <a:rPr lang="en-GB" smtClean="0"/>
              <a:t>19/03/2020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F6B149-B507-4F7E-AEFB-161E02DC7E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49637B-0BBE-448C-B2A6-461D903020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D39A8-93C8-4574-B683-81A0595883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05962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8C487BE-9AF2-4DC3-930E-8B14CE9B79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F271DB-1B71-44DA-AB73-CE9731E39A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940489-DDE6-4A35-9724-9BBCADF5FE6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A25651-DC56-4859-BBB5-5F7960C80B19}" type="datetimeFigureOut">
              <a:rPr lang="en-GB" smtClean="0"/>
              <a:t>19/03/2020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88CD99-E44B-444F-8AAD-A5F4F0E0B0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52184A-6A84-42D6-BFFA-7FB1A54BF5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9D39A8-93C8-4574-B683-81A0595883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9649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hyperlink" Target="https://www.bbc.co.uk/bitesize/topics/zx72pv4/articles/zrbvjhv" TargetMode="Externa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hyperlink" Target="https://www.topmarks.co.uk/maths-games/7-11-years/ordering-and-sequencing-numbers" TargetMode="External"/><Relationship Id="rId7" Type="http://schemas.openxmlformats.org/officeDocument/2006/relationships/hyperlink" Target="https://www.twinkl.co.uk/go/lessons/view/arithmagic" TargetMode="External"/><Relationship Id="rId2" Type="http://schemas.openxmlformats.org/officeDocument/2006/relationships/hyperlink" Target="https://www.bbc.co.uk/teach/supermovers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swiggle.org.uk/" TargetMode="External"/><Relationship Id="rId5" Type="http://schemas.openxmlformats.org/officeDocument/2006/relationships/hyperlink" Target="https://www.bbc.co.uk/teach/ks2-maths/zm9my9q" TargetMode="External"/><Relationship Id="rId4" Type="http://schemas.openxmlformats.org/officeDocument/2006/relationships/hyperlink" Target="https://www.bbc.co.uk/teach/ks2-english/zbrwnrd" TargetMode="Externa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3399">
            <a:alpha val="57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D9F445-D40B-4E0E-9327-2DADB5C358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365125"/>
            <a:ext cx="5120114" cy="1692794"/>
          </a:xfrm>
        </p:spPr>
        <p:txBody>
          <a:bodyPr>
            <a:normAutofit/>
          </a:bodyPr>
          <a:lstStyle/>
          <a:p>
            <a:r>
              <a:rPr lang="en-GB" sz="4100" dirty="0">
                <a:latin typeface="Arial Nova" panose="020B0604020202020204" pitchFamily="34" charset="0"/>
              </a:rPr>
              <a:t>Form II Home Learning 26/03/2020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5E2396-C128-461C-AB22-A3E29CD932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321" y="2575034"/>
            <a:ext cx="5120113" cy="34622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/>
              <a:t>Today we are learning:</a:t>
            </a:r>
          </a:p>
          <a:p>
            <a:endParaRPr lang="en-GB" dirty="0"/>
          </a:p>
          <a:p>
            <a:r>
              <a:rPr lang="en-GB" dirty="0"/>
              <a:t>English</a:t>
            </a:r>
          </a:p>
          <a:p>
            <a:r>
              <a:rPr lang="en-GB" dirty="0"/>
              <a:t>Maths</a:t>
            </a:r>
          </a:p>
          <a:p>
            <a:r>
              <a:rPr lang="en-GB" dirty="0"/>
              <a:t>Geography</a:t>
            </a:r>
          </a:p>
          <a:p>
            <a:r>
              <a:rPr lang="en-GB" dirty="0"/>
              <a:t>Optional extras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4357E6D-7C4E-4303-AC50-8C35F662829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l="5314" r="20581"/>
          <a:stretch/>
        </p:blipFill>
        <p:spPr>
          <a:xfrm>
            <a:off x="5878850" y="13"/>
            <a:ext cx="6313150" cy="6857987"/>
          </a:xfrm>
          <a:custGeom>
            <a:avLst/>
            <a:gdLst/>
            <a:ahLst/>
            <a:cxnLst/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  <a:noFill/>
        </p:spPr>
      </p:pic>
    </p:spTree>
    <p:extLst>
      <p:ext uri="{BB962C8B-B14F-4D97-AF65-F5344CB8AC3E}">
        <p14:creationId xmlns:p14="http://schemas.microsoft.com/office/powerpoint/2010/main" val="38668764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A4AFB63-FDE0-455C-874D-6F287BE885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0720" b="-1"/>
          <a:stretch/>
        </p:blipFill>
        <p:spPr>
          <a:xfrm>
            <a:off x="6473364" y="584908"/>
            <a:ext cx="5718636" cy="5509675"/>
          </a:xfrm>
          <a:custGeom>
            <a:avLst/>
            <a:gdLst/>
            <a:ahLst/>
            <a:cxnLst/>
            <a:rect l="l" t="t" r="r" b="b"/>
            <a:pathLst>
              <a:path w="5718636" h="5509675">
                <a:moveTo>
                  <a:pt x="3045815" y="0"/>
                </a:moveTo>
                <a:lnTo>
                  <a:pt x="5718636" y="0"/>
                </a:lnTo>
                <a:lnTo>
                  <a:pt x="5718636" y="5509036"/>
                </a:lnTo>
                <a:lnTo>
                  <a:pt x="5215794" y="5509036"/>
                </a:lnTo>
                <a:lnTo>
                  <a:pt x="5215794" y="5509675"/>
                </a:lnTo>
                <a:lnTo>
                  <a:pt x="0" y="5509675"/>
                </a:lnTo>
                <a:lnTo>
                  <a:pt x="2542974" y="639"/>
                </a:lnTo>
                <a:lnTo>
                  <a:pt x="3045520" y="639"/>
                </a:lnTo>
                <a:close/>
              </a:path>
            </a:pathLst>
          </a:custGeom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17CDB40A-75BB-4498-A20B-59C3984A3A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85526"/>
            <a:ext cx="8349381" cy="5509038"/>
          </a:xfrm>
          <a:custGeom>
            <a:avLst/>
            <a:gdLst>
              <a:gd name="connsiteX0" fmla="*/ 0 w 8349381"/>
              <a:gd name="connsiteY0" fmla="*/ 0 h 5509038"/>
              <a:gd name="connsiteX1" fmla="*/ 8349381 w 8349381"/>
              <a:gd name="connsiteY1" fmla="*/ 0 h 5509038"/>
              <a:gd name="connsiteX2" fmla="*/ 5806407 w 8349381"/>
              <a:gd name="connsiteY2" fmla="*/ 5509038 h 5509038"/>
              <a:gd name="connsiteX3" fmla="*/ 0 w 8349381"/>
              <a:gd name="connsiteY3" fmla="*/ 5509038 h 5509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49381" h="5509038">
                <a:moveTo>
                  <a:pt x="0" y="0"/>
                </a:moveTo>
                <a:lnTo>
                  <a:pt x="8349381" y="0"/>
                </a:lnTo>
                <a:lnTo>
                  <a:pt x="5806407" y="5509038"/>
                </a:lnTo>
                <a:lnTo>
                  <a:pt x="0" y="5509038"/>
                </a:lnTo>
                <a:close/>
              </a:path>
            </a:pathLst>
          </a:cu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2B668A-92CC-414A-BFCE-297F77D478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3691" y="869577"/>
            <a:ext cx="5729673" cy="4844746"/>
          </a:xfrm>
        </p:spPr>
        <p:txBody>
          <a:bodyPr>
            <a:normAutofit fontScale="90000"/>
          </a:bodyPr>
          <a:lstStyle/>
          <a:p>
            <a:pPr algn="l"/>
            <a:r>
              <a:rPr lang="en-GB" sz="3100" b="1" u="sng" dirty="0">
                <a:solidFill>
                  <a:srgbClr val="FFFFFF"/>
                </a:solidFill>
              </a:rPr>
              <a:t>English</a:t>
            </a:r>
            <a:br>
              <a:rPr lang="en-GB" sz="3100" dirty="0">
                <a:solidFill>
                  <a:srgbClr val="FFFFFF"/>
                </a:solidFill>
              </a:rPr>
            </a:br>
            <a:r>
              <a:rPr lang="en-GB" sz="3100" dirty="0">
                <a:solidFill>
                  <a:srgbClr val="FFFFFF"/>
                </a:solidFill>
              </a:rPr>
              <a:t>LO: To recognise the features of instructions</a:t>
            </a:r>
            <a:br>
              <a:rPr lang="en-GB" sz="3100" dirty="0">
                <a:solidFill>
                  <a:srgbClr val="FFFFFF"/>
                </a:solidFill>
              </a:rPr>
            </a:br>
            <a:br>
              <a:rPr lang="en-GB" sz="3100" dirty="0">
                <a:solidFill>
                  <a:srgbClr val="FFFFFF"/>
                </a:solidFill>
              </a:rPr>
            </a:br>
            <a:r>
              <a:rPr lang="en-GB" sz="3100" dirty="0">
                <a:solidFill>
                  <a:srgbClr val="FFFFFF"/>
                </a:solidFill>
              </a:rPr>
              <a:t>How did you find this lesson? Colour a small traffic light at the end of your work.</a:t>
            </a:r>
            <a:br>
              <a:rPr lang="en-GB" sz="3100" dirty="0">
                <a:solidFill>
                  <a:srgbClr val="FFFFFF"/>
                </a:solidFill>
              </a:rPr>
            </a:br>
            <a:br>
              <a:rPr lang="en-GB" sz="3100" dirty="0">
                <a:solidFill>
                  <a:srgbClr val="FFFFFF"/>
                </a:solidFill>
              </a:rPr>
            </a:br>
            <a:r>
              <a:rPr lang="en-GB" sz="3100" dirty="0">
                <a:solidFill>
                  <a:srgbClr val="FF0000"/>
                </a:solidFill>
              </a:rPr>
              <a:t>Red = I didn’t understand</a:t>
            </a:r>
            <a:br>
              <a:rPr lang="en-GB" sz="3100" dirty="0">
                <a:solidFill>
                  <a:srgbClr val="FFFFFF"/>
                </a:solidFill>
              </a:rPr>
            </a:br>
            <a:r>
              <a:rPr lang="en-GB" sz="3100" dirty="0">
                <a:solidFill>
                  <a:srgbClr val="FFFF00"/>
                </a:solidFill>
              </a:rPr>
              <a:t>Yellow = I need a bit more practice</a:t>
            </a:r>
            <a:br>
              <a:rPr lang="en-GB" sz="3100" dirty="0">
                <a:solidFill>
                  <a:srgbClr val="FFFFFF"/>
                </a:solidFill>
              </a:rPr>
            </a:br>
            <a:r>
              <a:rPr lang="en-GB" sz="3100" dirty="0">
                <a:solidFill>
                  <a:srgbClr val="00B050"/>
                </a:solidFill>
              </a:rPr>
              <a:t>Green = Got it!</a:t>
            </a:r>
            <a:br>
              <a:rPr lang="en-GB" sz="4600" dirty="0">
                <a:solidFill>
                  <a:srgbClr val="FFFFFF"/>
                </a:solidFill>
              </a:rPr>
            </a:br>
            <a:endParaRPr lang="en-GB" sz="4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85802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D4A263-143B-446D-B505-DB7D8A99DA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803325"/>
            <a:ext cx="5314536" cy="1325563"/>
          </a:xfrm>
        </p:spPr>
        <p:txBody>
          <a:bodyPr>
            <a:normAutofit/>
          </a:bodyPr>
          <a:lstStyle/>
          <a:p>
            <a:r>
              <a:rPr lang="en-GB" b="1" dirty="0"/>
              <a:t>Optional extra task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8F6164-6470-424E-817C-56DEDF9937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2279018"/>
            <a:ext cx="5314543" cy="3375920"/>
          </a:xfrm>
        </p:spPr>
        <p:txBody>
          <a:bodyPr anchor="t">
            <a:normAutofit/>
          </a:bodyPr>
          <a:lstStyle/>
          <a:p>
            <a:r>
              <a:rPr lang="en-GB" sz="2400" dirty="0"/>
              <a:t>Follow the instructions to make the globe!</a:t>
            </a:r>
          </a:p>
          <a:p>
            <a:r>
              <a:rPr lang="en-GB" sz="2400" dirty="0"/>
              <a:t>This will help to revise our Geography learning about the continents and oceans!</a:t>
            </a:r>
          </a:p>
          <a:p>
            <a:r>
              <a:rPr lang="en-GB" sz="2400" dirty="0"/>
              <a:t>This task is also cross-curricular with Art and Design!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C20AB8-319C-4404-8E9E-B3E4E0C46A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03261" y="-2008"/>
            <a:ext cx="5666367" cy="6860008"/>
          </a:xfrm>
          <a:custGeom>
            <a:avLst/>
            <a:gdLst/>
            <a:ahLst/>
            <a:cxnLst/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2168584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>
            <a:alpha val="58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CF91B8F-838F-4562-8EB8-5A109BBCF3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546"/>
          <a:stretch/>
        </p:blipFill>
        <p:spPr>
          <a:xfrm>
            <a:off x="6473364" y="584908"/>
            <a:ext cx="5718636" cy="5509675"/>
          </a:xfrm>
          <a:custGeom>
            <a:avLst/>
            <a:gdLst/>
            <a:ahLst/>
            <a:cxnLst/>
            <a:rect l="l" t="t" r="r" b="b"/>
            <a:pathLst>
              <a:path w="5718636" h="5509675">
                <a:moveTo>
                  <a:pt x="3045815" y="0"/>
                </a:moveTo>
                <a:lnTo>
                  <a:pt x="5718636" y="0"/>
                </a:lnTo>
                <a:lnTo>
                  <a:pt x="5718636" y="5509036"/>
                </a:lnTo>
                <a:lnTo>
                  <a:pt x="5215794" y="5509036"/>
                </a:lnTo>
                <a:lnTo>
                  <a:pt x="5215794" y="5509675"/>
                </a:lnTo>
                <a:lnTo>
                  <a:pt x="0" y="5509675"/>
                </a:lnTo>
                <a:lnTo>
                  <a:pt x="2542974" y="639"/>
                </a:lnTo>
                <a:lnTo>
                  <a:pt x="3045520" y="639"/>
                </a:lnTo>
                <a:close/>
              </a:path>
            </a:pathLst>
          </a:custGeom>
        </p:spPr>
      </p:pic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17CDB40A-75BB-4498-A20B-59C3984A3A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85526"/>
            <a:ext cx="8349381" cy="5509038"/>
          </a:xfrm>
          <a:custGeom>
            <a:avLst/>
            <a:gdLst>
              <a:gd name="connsiteX0" fmla="*/ 0 w 8349381"/>
              <a:gd name="connsiteY0" fmla="*/ 0 h 5509038"/>
              <a:gd name="connsiteX1" fmla="*/ 8349381 w 8349381"/>
              <a:gd name="connsiteY1" fmla="*/ 0 h 5509038"/>
              <a:gd name="connsiteX2" fmla="*/ 5806407 w 8349381"/>
              <a:gd name="connsiteY2" fmla="*/ 5509038 h 5509038"/>
              <a:gd name="connsiteX3" fmla="*/ 0 w 8349381"/>
              <a:gd name="connsiteY3" fmla="*/ 5509038 h 5509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49381" h="5509038">
                <a:moveTo>
                  <a:pt x="0" y="0"/>
                </a:moveTo>
                <a:lnTo>
                  <a:pt x="8349381" y="0"/>
                </a:lnTo>
                <a:lnTo>
                  <a:pt x="5806407" y="5509038"/>
                </a:lnTo>
                <a:lnTo>
                  <a:pt x="0" y="5509038"/>
                </a:lnTo>
                <a:close/>
              </a:path>
            </a:pathLst>
          </a:cu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2B668A-92CC-414A-BFCE-297F77D478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1248" y="1408814"/>
            <a:ext cx="5729673" cy="2235277"/>
          </a:xfrm>
        </p:spPr>
        <p:txBody>
          <a:bodyPr>
            <a:normAutofit/>
          </a:bodyPr>
          <a:lstStyle/>
          <a:p>
            <a:pPr algn="l"/>
            <a:r>
              <a:rPr lang="en-GB" sz="4600" b="1" u="sng" dirty="0">
                <a:solidFill>
                  <a:srgbClr val="FFFFFF"/>
                </a:solidFill>
              </a:rPr>
              <a:t>Maths</a:t>
            </a:r>
            <a:br>
              <a:rPr lang="en-GB" sz="4600" dirty="0">
                <a:solidFill>
                  <a:srgbClr val="FFFFFF"/>
                </a:solidFill>
              </a:rPr>
            </a:br>
            <a:r>
              <a:rPr lang="en-GB" sz="4600" dirty="0">
                <a:solidFill>
                  <a:srgbClr val="FFFFFF"/>
                </a:solidFill>
              </a:rPr>
              <a:t>LO: To measure mass in the correct units</a:t>
            </a:r>
          </a:p>
        </p:txBody>
      </p:sp>
    </p:spTree>
    <p:extLst>
      <p:ext uri="{BB962C8B-B14F-4D97-AF65-F5344CB8AC3E}">
        <p14:creationId xmlns:p14="http://schemas.microsoft.com/office/powerpoint/2010/main" val="16368406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>
            <a:alpha val="58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CF91B8F-838F-4562-8EB8-5A109BBCF3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546"/>
          <a:stretch/>
        </p:blipFill>
        <p:spPr>
          <a:xfrm>
            <a:off x="6473364" y="584908"/>
            <a:ext cx="5718636" cy="5509675"/>
          </a:xfrm>
          <a:custGeom>
            <a:avLst/>
            <a:gdLst/>
            <a:ahLst/>
            <a:cxnLst/>
            <a:rect l="l" t="t" r="r" b="b"/>
            <a:pathLst>
              <a:path w="5718636" h="5509675">
                <a:moveTo>
                  <a:pt x="3045815" y="0"/>
                </a:moveTo>
                <a:lnTo>
                  <a:pt x="5718636" y="0"/>
                </a:lnTo>
                <a:lnTo>
                  <a:pt x="5718636" y="5509036"/>
                </a:lnTo>
                <a:lnTo>
                  <a:pt x="5215794" y="5509036"/>
                </a:lnTo>
                <a:lnTo>
                  <a:pt x="5215794" y="5509675"/>
                </a:lnTo>
                <a:lnTo>
                  <a:pt x="0" y="5509675"/>
                </a:lnTo>
                <a:lnTo>
                  <a:pt x="2542974" y="639"/>
                </a:lnTo>
                <a:lnTo>
                  <a:pt x="3045520" y="639"/>
                </a:lnTo>
                <a:close/>
              </a:path>
            </a:pathLst>
          </a:custGeom>
        </p:spPr>
      </p:pic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17CDB40A-75BB-4498-A20B-59C3984A3A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85526"/>
            <a:ext cx="8349381" cy="5509038"/>
          </a:xfrm>
          <a:custGeom>
            <a:avLst/>
            <a:gdLst>
              <a:gd name="connsiteX0" fmla="*/ 0 w 8349381"/>
              <a:gd name="connsiteY0" fmla="*/ 0 h 5509038"/>
              <a:gd name="connsiteX1" fmla="*/ 8349381 w 8349381"/>
              <a:gd name="connsiteY1" fmla="*/ 0 h 5509038"/>
              <a:gd name="connsiteX2" fmla="*/ 5806407 w 8349381"/>
              <a:gd name="connsiteY2" fmla="*/ 5509038 h 5509038"/>
              <a:gd name="connsiteX3" fmla="*/ 0 w 8349381"/>
              <a:gd name="connsiteY3" fmla="*/ 5509038 h 5509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49381" h="5509038">
                <a:moveTo>
                  <a:pt x="0" y="0"/>
                </a:moveTo>
                <a:lnTo>
                  <a:pt x="8349381" y="0"/>
                </a:lnTo>
                <a:lnTo>
                  <a:pt x="5806407" y="5509038"/>
                </a:lnTo>
                <a:lnTo>
                  <a:pt x="0" y="5509038"/>
                </a:lnTo>
                <a:close/>
              </a:path>
            </a:pathLst>
          </a:cu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2B668A-92CC-414A-BFCE-297F77D478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9201" y="1148838"/>
            <a:ext cx="5729673" cy="4238951"/>
          </a:xfrm>
        </p:spPr>
        <p:txBody>
          <a:bodyPr>
            <a:normAutofit fontScale="90000"/>
          </a:bodyPr>
          <a:lstStyle/>
          <a:p>
            <a:pPr algn="l"/>
            <a:r>
              <a:rPr lang="en-GB" sz="4600" b="1" u="sng" dirty="0">
                <a:solidFill>
                  <a:srgbClr val="FFFFFF"/>
                </a:solidFill>
              </a:rPr>
              <a:t>Maths</a:t>
            </a:r>
            <a:br>
              <a:rPr lang="en-GB" sz="4600" dirty="0">
                <a:solidFill>
                  <a:srgbClr val="FFFFFF"/>
                </a:solidFill>
              </a:rPr>
            </a:br>
            <a:r>
              <a:rPr lang="en-GB" sz="4600" dirty="0">
                <a:solidFill>
                  <a:srgbClr val="FFFFFF"/>
                </a:solidFill>
              </a:rPr>
              <a:t>LO: To measure mass in the correct units</a:t>
            </a:r>
            <a:br>
              <a:rPr lang="en-GB" sz="4600" dirty="0">
                <a:solidFill>
                  <a:srgbClr val="FFFFFF"/>
                </a:solidFill>
              </a:rPr>
            </a:br>
            <a:br>
              <a:rPr lang="en-GB" sz="4600" dirty="0">
                <a:solidFill>
                  <a:srgbClr val="FFFFFF"/>
                </a:solidFill>
              </a:rPr>
            </a:br>
            <a:r>
              <a:rPr lang="en-GB" sz="4600" dirty="0">
                <a:solidFill>
                  <a:srgbClr val="FFFF00"/>
                </a:solidFill>
              </a:rPr>
              <a:t>Write the date and learning objective in your squared book now!</a:t>
            </a:r>
          </a:p>
        </p:txBody>
      </p:sp>
    </p:spTree>
    <p:extLst>
      <p:ext uri="{BB962C8B-B14F-4D97-AF65-F5344CB8AC3E}">
        <p14:creationId xmlns:p14="http://schemas.microsoft.com/office/powerpoint/2010/main" val="40901281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>
            <a:alpha val="53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4AF5640-C475-4E16-91E8-31D216BCC3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813" y="913952"/>
            <a:ext cx="7163421" cy="480406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B5F5A88-B8D2-4113-98BA-D5717661E4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4654" y="644124"/>
            <a:ext cx="3061370" cy="5347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9795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>
            <a:alpha val="53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D4A263-143B-446D-B505-DB7D8A99DA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38012" cy="1325563"/>
          </a:xfrm>
        </p:spPr>
        <p:txBody>
          <a:bodyPr/>
          <a:lstStyle/>
          <a:p>
            <a:r>
              <a:rPr lang="en-GB" b="1" dirty="0"/>
              <a:t>Practical task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8F6164-6470-424E-817C-56DEDF9937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8553" y="1825625"/>
            <a:ext cx="5661212" cy="4566210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Create a table in your squared book like the one shown.</a:t>
            </a:r>
          </a:p>
          <a:p>
            <a:r>
              <a:rPr lang="en-GB" dirty="0"/>
              <a:t>Find a variety of objects to measure in grams.</a:t>
            </a:r>
          </a:p>
          <a:p>
            <a:r>
              <a:rPr lang="en-GB" dirty="0"/>
              <a:t>Estimate the mass of the object first, then measure it accurately!</a:t>
            </a:r>
          </a:p>
          <a:p>
            <a:r>
              <a:rPr lang="en-GB" dirty="0">
                <a:solidFill>
                  <a:srgbClr val="00B050"/>
                </a:solidFill>
              </a:rPr>
              <a:t>Challenge: Measure in grams</a:t>
            </a:r>
          </a:p>
          <a:p>
            <a:r>
              <a:rPr lang="en-GB" dirty="0">
                <a:solidFill>
                  <a:srgbClr val="FFFF00"/>
                </a:solidFill>
              </a:rPr>
              <a:t>Super Challenge: Measure in grams and convert to Kilograms</a:t>
            </a:r>
          </a:p>
          <a:p>
            <a:r>
              <a:rPr lang="en-GB" dirty="0">
                <a:solidFill>
                  <a:srgbClr val="FF0000"/>
                </a:solidFill>
              </a:rPr>
              <a:t>Supersonic Challenge: Write a list of your objects in order of mass, lightest to heaviest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C20AB8-319C-4404-8E9E-B3E4E0C46A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68028" y="190479"/>
            <a:ext cx="1223731" cy="1674853"/>
          </a:xfrm>
          <a:prstGeom prst="rect">
            <a:avLst/>
          </a:prstGeom>
        </p:spPr>
      </p:pic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B1D66EF4-7316-4F43-8190-8AAA163C88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3501327"/>
              </p:ext>
            </p:extLst>
          </p:nvPr>
        </p:nvGraphicFramePr>
        <p:xfrm>
          <a:off x="6764882" y="2039977"/>
          <a:ext cx="5023706" cy="44568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74569">
                  <a:extLst>
                    <a:ext uri="{9D8B030D-6E8A-4147-A177-3AD203B41FA5}">
                      <a16:colId xmlns:a16="http://schemas.microsoft.com/office/drawing/2014/main" val="4243279738"/>
                    </a:ext>
                  </a:extLst>
                </a:gridCol>
                <a:gridCol w="1748789">
                  <a:extLst>
                    <a:ext uri="{9D8B030D-6E8A-4147-A177-3AD203B41FA5}">
                      <a16:colId xmlns:a16="http://schemas.microsoft.com/office/drawing/2014/main" val="3411712276"/>
                    </a:ext>
                  </a:extLst>
                </a:gridCol>
                <a:gridCol w="1600348">
                  <a:extLst>
                    <a:ext uri="{9D8B030D-6E8A-4147-A177-3AD203B41FA5}">
                      <a16:colId xmlns:a16="http://schemas.microsoft.com/office/drawing/2014/main" val="291257142"/>
                    </a:ext>
                  </a:extLst>
                </a:gridCol>
              </a:tblGrid>
              <a:tr h="636128">
                <a:tc>
                  <a:txBody>
                    <a:bodyPr/>
                    <a:lstStyle/>
                    <a:p>
                      <a:r>
                        <a:rPr lang="en-GB" dirty="0"/>
                        <a:t>Object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Estimate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Mass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60089874"/>
                  </a:ext>
                </a:extLst>
              </a:tr>
              <a:tr h="636128">
                <a:tc>
                  <a:txBody>
                    <a:bodyPr/>
                    <a:lstStyle/>
                    <a:p>
                      <a:r>
                        <a:rPr lang="en-GB" dirty="0"/>
                        <a:t>Box of Lego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tx1"/>
                          </a:solidFill>
                        </a:rPr>
                        <a:t>800g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rgbClr val="00B050"/>
                          </a:solidFill>
                        </a:rPr>
                        <a:t>1120g</a:t>
                      </a:r>
                    </a:p>
                    <a:p>
                      <a:r>
                        <a:rPr lang="en-GB" dirty="0">
                          <a:solidFill>
                            <a:srgbClr val="FFFF00"/>
                          </a:solidFill>
                        </a:rPr>
                        <a:t>1.2Kg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3119545"/>
                  </a:ext>
                </a:extLst>
              </a:tr>
              <a:tr h="636128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1173821"/>
                  </a:ext>
                </a:extLst>
              </a:tr>
              <a:tr h="636128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6249427"/>
                  </a:ext>
                </a:extLst>
              </a:tr>
              <a:tr h="636128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27567751"/>
                  </a:ext>
                </a:extLst>
              </a:tr>
              <a:tr h="636128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00195623"/>
                  </a:ext>
                </a:extLst>
              </a:tr>
              <a:tr h="636128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78784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937653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>
            <a:alpha val="5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B4833D0-C83A-4E3D-A6BA-174364E8A0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b="1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Book tasks</a:t>
            </a:r>
          </a:p>
        </p:txBody>
      </p:sp>
      <p:pic>
        <p:nvPicPr>
          <p:cNvPr id="4" name="Picture 3" descr="A picture containing meter&#10;&#10;Description automatically generated">
            <a:extLst>
              <a:ext uri="{FF2B5EF4-FFF2-40B4-BE49-F238E27FC236}">
                <a16:creationId xmlns:a16="http://schemas.microsoft.com/office/drawing/2014/main" id="{565030F5-2A02-4280-8830-DD2F9EF690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760" y="1555234"/>
            <a:ext cx="5358852" cy="511367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FA642A0-3E5C-4563-8F25-FACDB137239A}"/>
              </a:ext>
            </a:extLst>
          </p:cNvPr>
          <p:cNvSpPr txBox="1"/>
          <p:nvPr/>
        </p:nvSpPr>
        <p:spPr>
          <a:xfrm rot="1756888">
            <a:off x="6496610" y="3612387"/>
            <a:ext cx="54456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/>
              <a:t>Copy and complete!</a:t>
            </a:r>
          </a:p>
        </p:txBody>
      </p:sp>
    </p:spTree>
    <p:extLst>
      <p:ext uri="{BB962C8B-B14F-4D97-AF65-F5344CB8AC3E}">
        <p14:creationId xmlns:p14="http://schemas.microsoft.com/office/powerpoint/2010/main" val="2482122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>
            <a:alpha val="5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B4833D0-C83A-4E3D-A6BA-174364E8A0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b="1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Book tasks</a:t>
            </a:r>
          </a:p>
        </p:txBody>
      </p:sp>
      <p:pic>
        <p:nvPicPr>
          <p:cNvPr id="4" name="Picture 3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7C79D35A-531A-4AB2-8DC3-9C5C172470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82" y="1444984"/>
            <a:ext cx="4754040" cy="541301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41466FF-0F02-4533-BF90-C3C1BF0B6961}"/>
              </a:ext>
            </a:extLst>
          </p:cNvPr>
          <p:cNvSpPr txBox="1"/>
          <p:nvPr/>
        </p:nvSpPr>
        <p:spPr>
          <a:xfrm rot="1756888">
            <a:off x="6496610" y="3612387"/>
            <a:ext cx="54456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/>
              <a:t>Copy and complete!</a:t>
            </a:r>
          </a:p>
        </p:txBody>
      </p:sp>
    </p:spTree>
    <p:extLst>
      <p:ext uri="{BB962C8B-B14F-4D97-AF65-F5344CB8AC3E}">
        <p14:creationId xmlns:p14="http://schemas.microsoft.com/office/powerpoint/2010/main" val="36090072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>
            <a:alpha val="5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B4833D0-C83A-4E3D-A6BA-174364E8A0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b="1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Book tasks</a:t>
            </a:r>
          </a:p>
        </p:txBody>
      </p:sp>
      <p:pic>
        <p:nvPicPr>
          <p:cNvPr id="4" name="Picture 3" descr="A picture containing clock&#10;&#10;Description automatically generated">
            <a:extLst>
              <a:ext uri="{FF2B5EF4-FFF2-40B4-BE49-F238E27FC236}">
                <a16:creationId xmlns:a16="http://schemas.microsoft.com/office/drawing/2014/main" id="{E1352090-233F-4974-AFA1-66C4CF0A73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5803" y="1396588"/>
            <a:ext cx="4221091" cy="546141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2064E32-D475-41BE-BBED-5B0B1BDB96FA}"/>
              </a:ext>
            </a:extLst>
          </p:cNvPr>
          <p:cNvSpPr txBox="1"/>
          <p:nvPr/>
        </p:nvSpPr>
        <p:spPr>
          <a:xfrm rot="1756888">
            <a:off x="6496610" y="3612387"/>
            <a:ext cx="54456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/>
              <a:t>Copy and complete!</a:t>
            </a:r>
          </a:p>
        </p:txBody>
      </p:sp>
    </p:spTree>
    <p:extLst>
      <p:ext uri="{BB962C8B-B14F-4D97-AF65-F5344CB8AC3E}">
        <p14:creationId xmlns:p14="http://schemas.microsoft.com/office/powerpoint/2010/main" val="14062755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>
            <a:alpha val="5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4833D0-C83A-4E3D-A6BA-174364E8A0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185712"/>
            <a:ext cx="11210925" cy="120259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600" b="1" dirty="0"/>
              <a:t>Optional extra</a:t>
            </a:r>
            <a:r>
              <a:rPr lang="en-US" sz="6600" b="1" kern="1200" dirty="0">
                <a:latin typeface="+mj-lt"/>
                <a:ea typeface="+mj-ea"/>
                <a:cs typeface="+mj-cs"/>
              </a:rPr>
              <a:t> task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850591F-0629-482F-9D3C-AEE143367AF6}"/>
              </a:ext>
            </a:extLst>
          </p:cNvPr>
          <p:cNvSpPr txBox="1"/>
          <p:nvPr/>
        </p:nvSpPr>
        <p:spPr>
          <a:xfrm>
            <a:off x="381663" y="1475199"/>
            <a:ext cx="465151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Draw a Venn diagram like the one shown.</a:t>
            </a:r>
          </a:p>
          <a:p>
            <a:endParaRPr lang="en-GB" sz="2000" dirty="0"/>
          </a:p>
          <a:p>
            <a:r>
              <a:rPr lang="en-GB" sz="2000" dirty="0"/>
              <a:t>Sort the objects into the correct section of the diagram.</a:t>
            </a:r>
          </a:p>
          <a:p>
            <a:endParaRPr lang="en-GB" sz="2000" dirty="0"/>
          </a:p>
          <a:p>
            <a:r>
              <a:rPr lang="en-GB" sz="2000" dirty="0"/>
              <a:t>You could print this slide and cut out the pictures, or simply write each object in the diagram.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4CE4DEBE-8E76-40C9-B486-AC7718AFDC82}"/>
              </a:ext>
            </a:extLst>
          </p:cNvPr>
          <p:cNvSpPr/>
          <p:nvPr/>
        </p:nvSpPr>
        <p:spPr>
          <a:xfrm>
            <a:off x="381663" y="4249995"/>
            <a:ext cx="3689465" cy="2134903"/>
          </a:xfrm>
          <a:prstGeom prst="ellipse">
            <a:avLst/>
          </a:prstGeom>
          <a:solidFill>
            <a:srgbClr val="FF0000">
              <a:alpha val="5098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3FCBF02-9E03-499F-B5BC-426E81ECAA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6372" y="4214534"/>
            <a:ext cx="3724979" cy="217036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6599F0B-620A-4D81-8B7B-F047755273A5}"/>
              </a:ext>
            </a:extLst>
          </p:cNvPr>
          <p:cNvSpPr txBox="1"/>
          <p:nvPr/>
        </p:nvSpPr>
        <p:spPr>
          <a:xfrm>
            <a:off x="1836750" y="4273468"/>
            <a:ext cx="11688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grams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E591652-17F2-4F90-854E-7C75EF4F2350}"/>
              </a:ext>
            </a:extLst>
          </p:cNvPr>
          <p:cNvSpPr txBox="1"/>
          <p:nvPr/>
        </p:nvSpPr>
        <p:spPr>
          <a:xfrm>
            <a:off x="4122397" y="4241282"/>
            <a:ext cx="11688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kilograms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C1137F3-F1DE-4806-B559-AD81D6C4AA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475199"/>
            <a:ext cx="1921275" cy="123281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7D49721-D567-4DA1-B5F2-B527697D47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3644" y="2968341"/>
            <a:ext cx="1919976" cy="14897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EC141C1-BF27-48C8-A119-24650C12C7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82921" y="1359152"/>
            <a:ext cx="961511" cy="96151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F774AED-ABE7-431F-B5D9-A8179048E6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10448" y="1665903"/>
            <a:ext cx="1807590" cy="147285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94C98D1-C14E-499B-AD5C-E7056384946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80081" y="5023566"/>
            <a:ext cx="1807591" cy="120543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FFACD48-0AE6-498B-9BF3-CD4810A9147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87065" y="3403689"/>
            <a:ext cx="2262161" cy="120259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9E75708-B88D-4A0C-89A4-B1669CEBEB7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b="5415"/>
          <a:stretch/>
        </p:blipFill>
        <p:spPr>
          <a:xfrm>
            <a:off x="10734261" y="4733404"/>
            <a:ext cx="1267647" cy="1940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5769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3399">
            <a:alpha val="57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D9F445-D40B-4E0E-9327-2DADB5C358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365125"/>
            <a:ext cx="5120114" cy="1692794"/>
          </a:xfrm>
        </p:spPr>
        <p:txBody>
          <a:bodyPr>
            <a:normAutofit/>
          </a:bodyPr>
          <a:lstStyle/>
          <a:p>
            <a:r>
              <a:rPr lang="en-GB" sz="4100" dirty="0">
                <a:latin typeface="Arial Nova" panose="020B0604020202020204" pitchFamily="34" charset="0"/>
              </a:rPr>
              <a:t>Form II Home Learning Reminders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5E2396-C128-461C-AB22-A3E29CD932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321" y="2575033"/>
            <a:ext cx="5297244" cy="4049881"/>
          </a:xfrm>
        </p:spPr>
        <p:txBody>
          <a:bodyPr>
            <a:normAutofit/>
          </a:bodyPr>
          <a:lstStyle/>
          <a:p>
            <a:r>
              <a:rPr lang="en-GB" dirty="0"/>
              <a:t>Don’t forget to read every day to an adult or sibling!</a:t>
            </a:r>
          </a:p>
          <a:p>
            <a:r>
              <a:rPr lang="en-GB" dirty="0"/>
              <a:t>Practice your times tables every day!</a:t>
            </a:r>
          </a:p>
          <a:p>
            <a:r>
              <a:rPr lang="en-GB" dirty="0"/>
              <a:t>Continue to practice your spellings!</a:t>
            </a:r>
          </a:p>
          <a:p>
            <a:r>
              <a:rPr lang="en-GB" dirty="0"/>
              <a:t>Work through your maths bond and arithmetic books at your own pace.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4357E6D-7C4E-4303-AC50-8C35F662829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l="5314" r="20581"/>
          <a:stretch/>
        </p:blipFill>
        <p:spPr>
          <a:xfrm>
            <a:off x="5878850" y="13"/>
            <a:ext cx="6313150" cy="6857987"/>
          </a:xfrm>
          <a:custGeom>
            <a:avLst/>
            <a:gdLst/>
            <a:ahLst/>
            <a:cxnLst/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  <a:noFill/>
        </p:spPr>
      </p:pic>
    </p:spTree>
    <p:extLst>
      <p:ext uri="{BB962C8B-B14F-4D97-AF65-F5344CB8AC3E}">
        <p14:creationId xmlns:p14="http://schemas.microsoft.com/office/powerpoint/2010/main" val="25196330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>
            <a:alpha val="58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CF91B8F-838F-4562-8EB8-5A109BBCF3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546"/>
          <a:stretch/>
        </p:blipFill>
        <p:spPr>
          <a:xfrm>
            <a:off x="6473364" y="584908"/>
            <a:ext cx="5718636" cy="5509675"/>
          </a:xfrm>
          <a:custGeom>
            <a:avLst/>
            <a:gdLst/>
            <a:ahLst/>
            <a:cxnLst/>
            <a:rect l="l" t="t" r="r" b="b"/>
            <a:pathLst>
              <a:path w="5718636" h="5509675">
                <a:moveTo>
                  <a:pt x="3045815" y="0"/>
                </a:moveTo>
                <a:lnTo>
                  <a:pt x="5718636" y="0"/>
                </a:lnTo>
                <a:lnTo>
                  <a:pt x="5718636" y="5509036"/>
                </a:lnTo>
                <a:lnTo>
                  <a:pt x="5215794" y="5509036"/>
                </a:lnTo>
                <a:lnTo>
                  <a:pt x="5215794" y="5509675"/>
                </a:lnTo>
                <a:lnTo>
                  <a:pt x="0" y="5509675"/>
                </a:lnTo>
                <a:lnTo>
                  <a:pt x="2542974" y="639"/>
                </a:lnTo>
                <a:lnTo>
                  <a:pt x="3045520" y="639"/>
                </a:lnTo>
                <a:close/>
              </a:path>
            </a:pathLst>
          </a:custGeom>
        </p:spPr>
      </p:pic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17CDB40A-75BB-4498-A20B-59C3984A3A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85526"/>
            <a:ext cx="8349381" cy="5509038"/>
          </a:xfrm>
          <a:custGeom>
            <a:avLst/>
            <a:gdLst>
              <a:gd name="connsiteX0" fmla="*/ 0 w 8349381"/>
              <a:gd name="connsiteY0" fmla="*/ 0 h 5509038"/>
              <a:gd name="connsiteX1" fmla="*/ 8349381 w 8349381"/>
              <a:gd name="connsiteY1" fmla="*/ 0 h 5509038"/>
              <a:gd name="connsiteX2" fmla="*/ 5806407 w 8349381"/>
              <a:gd name="connsiteY2" fmla="*/ 5509038 h 5509038"/>
              <a:gd name="connsiteX3" fmla="*/ 0 w 8349381"/>
              <a:gd name="connsiteY3" fmla="*/ 5509038 h 5509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49381" h="5509038">
                <a:moveTo>
                  <a:pt x="0" y="0"/>
                </a:moveTo>
                <a:lnTo>
                  <a:pt x="8349381" y="0"/>
                </a:lnTo>
                <a:lnTo>
                  <a:pt x="5806407" y="5509038"/>
                </a:lnTo>
                <a:lnTo>
                  <a:pt x="0" y="5509038"/>
                </a:lnTo>
                <a:close/>
              </a:path>
            </a:pathLst>
          </a:cu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2B668A-92CC-414A-BFCE-297F77D478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1248" y="1408814"/>
            <a:ext cx="5729673" cy="4561680"/>
          </a:xfrm>
        </p:spPr>
        <p:txBody>
          <a:bodyPr>
            <a:noAutofit/>
          </a:bodyPr>
          <a:lstStyle/>
          <a:p>
            <a:pPr algn="l"/>
            <a:r>
              <a:rPr lang="en-GB" sz="3200" b="1" u="sng" dirty="0">
                <a:solidFill>
                  <a:srgbClr val="FFFFFF"/>
                </a:solidFill>
              </a:rPr>
              <a:t>Maths</a:t>
            </a:r>
            <a:br>
              <a:rPr lang="en-GB" sz="3200" dirty="0">
                <a:solidFill>
                  <a:srgbClr val="FFFFFF"/>
                </a:solidFill>
              </a:rPr>
            </a:br>
            <a:r>
              <a:rPr lang="en-GB" sz="3200" dirty="0">
                <a:solidFill>
                  <a:srgbClr val="FFFFFF"/>
                </a:solidFill>
              </a:rPr>
              <a:t>LO: To measure mass in the correct units</a:t>
            </a:r>
            <a:br>
              <a:rPr lang="en-GB" sz="3200" dirty="0">
                <a:solidFill>
                  <a:srgbClr val="FFFFFF"/>
                </a:solidFill>
              </a:rPr>
            </a:br>
            <a:br>
              <a:rPr lang="en-GB" sz="3200" dirty="0">
                <a:solidFill>
                  <a:srgbClr val="FFFFFF"/>
                </a:solidFill>
              </a:rPr>
            </a:br>
            <a:r>
              <a:rPr lang="en-GB" sz="3200" dirty="0">
                <a:solidFill>
                  <a:srgbClr val="FFFFFF"/>
                </a:solidFill>
              </a:rPr>
              <a:t>How did you find this lesson? Colour a small traffic light at the end of your work.</a:t>
            </a:r>
            <a:br>
              <a:rPr lang="en-GB" sz="3200" dirty="0">
                <a:solidFill>
                  <a:srgbClr val="FFFFFF"/>
                </a:solidFill>
              </a:rPr>
            </a:br>
            <a:br>
              <a:rPr lang="en-GB" sz="3200" dirty="0">
                <a:solidFill>
                  <a:srgbClr val="FFFFFF"/>
                </a:solidFill>
              </a:rPr>
            </a:br>
            <a:r>
              <a:rPr lang="en-GB" sz="3200" dirty="0">
                <a:solidFill>
                  <a:srgbClr val="FF0000"/>
                </a:solidFill>
              </a:rPr>
              <a:t>Red = I didn’t understand</a:t>
            </a:r>
            <a:br>
              <a:rPr lang="en-GB" sz="3200" dirty="0">
                <a:solidFill>
                  <a:srgbClr val="FFFFFF"/>
                </a:solidFill>
              </a:rPr>
            </a:br>
            <a:r>
              <a:rPr lang="en-GB" sz="3200" dirty="0">
                <a:solidFill>
                  <a:srgbClr val="FFFF00"/>
                </a:solidFill>
              </a:rPr>
              <a:t>Yellow = I need a bit more practice</a:t>
            </a:r>
            <a:br>
              <a:rPr lang="en-GB" sz="3200" dirty="0">
                <a:solidFill>
                  <a:srgbClr val="FFFFFF"/>
                </a:solidFill>
              </a:rPr>
            </a:br>
            <a:r>
              <a:rPr lang="en-GB" sz="3200" dirty="0">
                <a:solidFill>
                  <a:srgbClr val="00B050"/>
                </a:solidFill>
              </a:rPr>
              <a:t>Green = Got it!</a:t>
            </a:r>
            <a:endParaRPr lang="en-GB" sz="3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41260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CF91B8F-838F-4562-8EB8-5A109BBCF3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77844" y="584908"/>
            <a:ext cx="5509675" cy="5509675"/>
          </a:xfrm>
          <a:custGeom>
            <a:avLst/>
            <a:gdLst/>
            <a:ahLst/>
            <a:cxnLst/>
            <a:rect l="l" t="t" r="r" b="b"/>
            <a:pathLst>
              <a:path w="5718636" h="5509675">
                <a:moveTo>
                  <a:pt x="3045815" y="0"/>
                </a:moveTo>
                <a:lnTo>
                  <a:pt x="5718636" y="0"/>
                </a:lnTo>
                <a:lnTo>
                  <a:pt x="5718636" y="5509036"/>
                </a:lnTo>
                <a:lnTo>
                  <a:pt x="5215794" y="5509036"/>
                </a:lnTo>
                <a:lnTo>
                  <a:pt x="5215794" y="5509675"/>
                </a:lnTo>
                <a:lnTo>
                  <a:pt x="0" y="5509675"/>
                </a:lnTo>
                <a:lnTo>
                  <a:pt x="2542974" y="639"/>
                </a:lnTo>
                <a:lnTo>
                  <a:pt x="3045520" y="639"/>
                </a:lnTo>
                <a:close/>
              </a:path>
            </a:pathLst>
          </a:custGeom>
        </p:spPr>
      </p:pic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17CDB40A-75BB-4498-A20B-59C3984A3A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85526"/>
            <a:ext cx="8349381" cy="5509038"/>
          </a:xfrm>
          <a:custGeom>
            <a:avLst/>
            <a:gdLst>
              <a:gd name="connsiteX0" fmla="*/ 0 w 8349381"/>
              <a:gd name="connsiteY0" fmla="*/ 0 h 5509038"/>
              <a:gd name="connsiteX1" fmla="*/ 8349381 w 8349381"/>
              <a:gd name="connsiteY1" fmla="*/ 0 h 5509038"/>
              <a:gd name="connsiteX2" fmla="*/ 5806407 w 8349381"/>
              <a:gd name="connsiteY2" fmla="*/ 5509038 h 5509038"/>
              <a:gd name="connsiteX3" fmla="*/ 0 w 8349381"/>
              <a:gd name="connsiteY3" fmla="*/ 5509038 h 5509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49381" h="5509038">
                <a:moveTo>
                  <a:pt x="0" y="0"/>
                </a:moveTo>
                <a:lnTo>
                  <a:pt x="8349381" y="0"/>
                </a:lnTo>
                <a:lnTo>
                  <a:pt x="5806407" y="5509038"/>
                </a:lnTo>
                <a:lnTo>
                  <a:pt x="0" y="5509038"/>
                </a:lnTo>
                <a:close/>
              </a:path>
            </a:pathLst>
          </a:cu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2B668A-92CC-414A-BFCE-297F77D478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1248" y="1408814"/>
            <a:ext cx="5729673" cy="2235277"/>
          </a:xfrm>
        </p:spPr>
        <p:txBody>
          <a:bodyPr>
            <a:normAutofit/>
          </a:bodyPr>
          <a:lstStyle/>
          <a:p>
            <a:pPr algn="l"/>
            <a:r>
              <a:rPr lang="en-GB" sz="4600" b="1" u="sng" dirty="0">
                <a:solidFill>
                  <a:srgbClr val="FFFFFF"/>
                </a:solidFill>
              </a:rPr>
              <a:t>Geography</a:t>
            </a:r>
            <a:br>
              <a:rPr lang="en-GB" sz="4600" dirty="0">
                <a:solidFill>
                  <a:srgbClr val="FFFFFF"/>
                </a:solidFill>
              </a:rPr>
            </a:br>
            <a:r>
              <a:rPr lang="en-GB" sz="4600" dirty="0">
                <a:solidFill>
                  <a:srgbClr val="FFFFFF"/>
                </a:solidFill>
              </a:rPr>
              <a:t>LO: To identify different types of settlement</a:t>
            </a:r>
          </a:p>
        </p:txBody>
      </p:sp>
    </p:spTree>
    <p:extLst>
      <p:ext uri="{BB962C8B-B14F-4D97-AF65-F5344CB8AC3E}">
        <p14:creationId xmlns:p14="http://schemas.microsoft.com/office/powerpoint/2010/main" val="22012110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321732"/>
            <a:ext cx="7058307" cy="1964266"/>
          </a:xfrm>
          <a:prstGeom prst="rect">
            <a:avLst/>
          </a:prstGeom>
          <a:solidFill>
            <a:srgbClr val="3A6057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F2A2AA2-206C-4F8F-A9F9-E02243AA44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91260"/>
            <a:ext cx="6594189" cy="1625210"/>
          </a:xfrm>
        </p:spPr>
        <p:txBody>
          <a:bodyPr>
            <a:normAutofit/>
          </a:bodyPr>
          <a:lstStyle/>
          <a:p>
            <a:pPr algn="ctr"/>
            <a:r>
              <a:rPr lang="en-GB" b="1" u="sng" dirty="0">
                <a:solidFill>
                  <a:srgbClr val="FFFFFF"/>
                </a:solidFill>
              </a:rPr>
              <a:t>What is a settlement?</a:t>
            </a:r>
          </a:p>
        </p:txBody>
      </p:sp>
      <p:pic>
        <p:nvPicPr>
          <p:cNvPr id="5" name="Picture 4" descr="A drawing of a cartoon character&#10;&#10;Description automatically generated">
            <a:extLst>
              <a:ext uri="{FF2B5EF4-FFF2-40B4-BE49-F238E27FC236}">
                <a16:creationId xmlns:a16="http://schemas.microsoft.com/office/drawing/2014/main" id="{AAD677F6-6D64-46BF-B181-A838B05BB1D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94" r="92" b="9540"/>
          <a:stretch/>
        </p:blipFill>
        <p:spPr>
          <a:xfrm>
            <a:off x="0" y="2454903"/>
            <a:ext cx="7385853" cy="369106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6975" y="321732"/>
            <a:ext cx="4313293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8AD2B9-AEEE-4F85-B21E-911946899D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9319" y="491260"/>
            <a:ext cx="3424739" cy="5893637"/>
          </a:xfrm>
        </p:spPr>
        <p:txBody>
          <a:bodyPr anchor="ctr">
            <a:normAutofit/>
          </a:bodyPr>
          <a:lstStyle/>
          <a:p>
            <a:r>
              <a:rPr lang="en-GB" sz="2000" dirty="0">
                <a:solidFill>
                  <a:srgbClr val="FFFFFF"/>
                </a:solidFill>
              </a:rPr>
              <a:t>A settlement is a place where people live in groups. A group of homes in the same area is a settlement.</a:t>
            </a:r>
          </a:p>
          <a:p>
            <a:r>
              <a:rPr lang="en-GB" sz="2000" dirty="0">
                <a:solidFill>
                  <a:srgbClr val="FFFFFF"/>
                </a:solidFill>
              </a:rPr>
              <a:t>Some settlements are very small, some are very large!</a:t>
            </a:r>
          </a:p>
          <a:p>
            <a:r>
              <a:rPr lang="en-GB" sz="2000" dirty="0">
                <a:solidFill>
                  <a:srgbClr val="FFFFFF"/>
                </a:solidFill>
              </a:rPr>
              <a:t>Some settlements start off small, and as time goes on they grow. Over the years, more people decide to live in a settlement and it begins to change.</a:t>
            </a:r>
          </a:p>
          <a:p>
            <a:endParaRPr lang="en-GB" sz="2000" dirty="0">
              <a:solidFill>
                <a:srgbClr val="FFFFFF"/>
              </a:solidFill>
            </a:endParaRPr>
          </a:p>
          <a:p>
            <a:pPr marL="0" indent="0" algn="ctr">
              <a:buNone/>
            </a:pPr>
            <a:r>
              <a:rPr lang="en-GB" dirty="0">
                <a:solidFill>
                  <a:srgbClr val="FFFFFF"/>
                </a:solidFill>
              </a:rPr>
              <a:t>Lets look at some different types of settlement!</a:t>
            </a:r>
          </a:p>
        </p:txBody>
      </p:sp>
    </p:spTree>
    <p:extLst>
      <p:ext uri="{BB962C8B-B14F-4D97-AF65-F5344CB8AC3E}">
        <p14:creationId xmlns:p14="http://schemas.microsoft.com/office/powerpoint/2010/main" val="37104095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619AB0-D538-419D-B492-B6456A5BB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365125"/>
            <a:ext cx="5120114" cy="1692794"/>
          </a:xfrm>
        </p:spPr>
        <p:txBody>
          <a:bodyPr>
            <a:normAutofit/>
          </a:bodyPr>
          <a:lstStyle/>
          <a:p>
            <a:r>
              <a:rPr lang="en-GB" dirty="0"/>
              <a:t>Hamlets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9FFE11-74B4-4437-ADE2-04E5047E21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321" y="2575034"/>
            <a:ext cx="5120113" cy="3462228"/>
          </a:xfrm>
        </p:spPr>
        <p:txBody>
          <a:bodyPr>
            <a:normAutofit/>
          </a:bodyPr>
          <a:lstStyle/>
          <a:p>
            <a:r>
              <a:rPr lang="en-GB" sz="1800" b="1" dirty="0"/>
              <a:t>A hamlet is the smallest type of settlement</a:t>
            </a:r>
          </a:p>
          <a:p>
            <a:r>
              <a:rPr lang="en-GB" sz="1800" b="1" dirty="0"/>
              <a:t>Usually there are just a handful of houses and nothing else!</a:t>
            </a:r>
          </a:p>
          <a:p>
            <a:r>
              <a:rPr lang="en-GB" sz="1800" b="1" dirty="0"/>
              <a:t>Hamlets are usually found in </a:t>
            </a:r>
            <a:r>
              <a:rPr lang="en-GB" sz="1800" b="1" dirty="0">
                <a:solidFill>
                  <a:srgbClr val="FF0000"/>
                </a:solidFill>
              </a:rPr>
              <a:t>rural</a:t>
            </a:r>
            <a:r>
              <a:rPr lang="en-GB" sz="1800" b="1" dirty="0"/>
              <a:t> locations</a:t>
            </a:r>
          </a:p>
          <a:p>
            <a:r>
              <a:rPr lang="en-GB" sz="1800" b="1" dirty="0">
                <a:solidFill>
                  <a:srgbClr val="FF0000"/>
                </a:solidFill>
              </a:rPr>
              <a:t>Rural</a:t>
            </a:r>
            <a:r>
              <a:rPr lang="en-GB" sz="1800" b="1" dirty="0"/>
              <a:t> means in the countryside, far away from towns and cities</a:t>
            </a:r>
          </a:p>
          <a:p>
            <a:r>
              <a:rPr lang="en-GB" sz="1800" b="1" dirty="0"/>
              <a:t>Most settlements start off as a hamlet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9924BCB-06C8-425B-9D92-2DBD681778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21" r="25474" b="1"/>
          <a:stretch/>
        </p:blipFill>
        <p:spPr>
          <a:xfrm>
            <a:off x="5878849" y="10"/>
            <a:ext cx="6313150" cy="6857987"/>
          </a:xfrm>
          <a:custGeom>
            <a:avLst/>
            <a:gdLst/>
            <a:ahLst/>
            <a:cxnLst/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1045188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619AB0-D538-419D-B492-B6456A5BB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365125"/>
            <a:ext cx="5120114" cy="1692794"/>
          </a:xfrm>
        </p:spPr>
        <p:txBody>
          <a:bodyPr>
            <a:normAutofit/>
          </a:bodyPr>
          <a:lstStyle/>
          <a:p>
            <a:r>
              <a:rPr lang="en-GB" dirty="0"/>
              <a:t>Villages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9FFE11-74B4-4437-ADE2-04E5047E21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321" y="2575034"/>
            <a:ext cx="5120113" cy="3462228"/>
          </a:xfrm>
        </p:spPr>
        <p:txBody>
          <a:bodyPr>
            <a:normAutofit/>
          </a:bodyPr>
          <a:lstStyle/>
          <a:p>
            <a:r>
              <a:rPr lang="en-GB" sz="1800" b="1" dirty="0"/>
              <a:t>Villages are a bit larger than hamlets.</a:t>
            </a:r>
          </a:p>
          <a:p>
            <a:r>
              <a:rPr lang="en-GB" sz="1800" b="1" dirty="0"/>
              <a:t>Villages have more homes and sometimes also have a church, a school, a shop, a pub or a doctors surgery.</a:t>
            </a:r>
          </a:p>
          <a:p>
            <a:r>
              <a:rPr lang="en-GB" sz="1800" b="1" dirty="0"/>
              <a:t>If more people decide to live in a hamlet, they need these local amenities, so the settlement grows into a village.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9924BCB-06C8-425B-9D92-2DBD681778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28" r="14955"/>
          <a:stretch/>
        </p:blipFill>
        <p:spPr>
          <a:xfrm>
            <a:off x="5878849" y="10"/>
            <a:ext cx="6313150" cy="6857987"/>
          </a:xfrm>
          <a:custGeom>
            <a:avLst/>
            <a:gdLst/>
            <a:ahLst/>
            <a:cxnLst/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6033843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619AB0-D538-419D-B492-B6456A5BB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365125"/>
            <a:ext cx="5120114" cy="1692794"/>
          </a:xfrm>
        </p:spPr>
        <p:txBody>
          <a:bodyPr>
            <a:normAutofit/>
          </a:bodyPr>
          <a:lstStyle/>
          <a:p>
            <a:r>
              <a:rPr lang="en-GB" dirty="0"/>
              <a:t>Towns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9FFE11-74B4-4437-ADE2-04E5047E21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321" y="2575034"/>
            <a:ext cx="5120113" cy="3462228"/>
          </a:xfrm>
        </p:spPr>
        <p:txBody>
          <a:bodyPr>
            <a:normAutofit/>
          </a:bodyPr>
          <a:lstStyle/>
          <a:p>
            <a:r>
              <a:rPr lang="en-GB" sz="1800" b="1" dirty="0"/>
              <a:t>If lots of people decide to live in a settlement, it might become a town.</a:t>
            </a:r>
          </a:p>
          <a:p>
            <a:r>
              <a:rPr lang="en-GB" sz="1800" b="1" dirty="0"/>
              <a:t>A town has lots of homes!</a:t>
            </a:r>
          </a:p>
          <a:p>
            <a:r>
              <a:rPr lang="en-GB" sz="1800" b="1" dirty="0"/>
              <a:t>A town also has lots of schools, shops, restaurants, places of worship and offices.</a:t>
            </a:r>
          </a:p>
          <a:p>
            <a:r>
              <a:rPr lang="en-GB" sz="1800" b="1" dirty="0"/>
              <a:t>A town might also have a cinema, a swimming pool, a leisure centre, a bowling alley or a train station.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9924BCB-06C8-425B-9D92-2DBD681778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55" r="15704"/>
          <a:stretch/>
        </p:blipFill>
        <p:spPr>
          <a:xfrm>
            <a:off x="5878849" y="10"/>
            <a:ext cx="6313150" cy="6857987"/>
          </a:xfrm>
          <a:custGeom>
            <a:avLst/>
            <a:gdLst/>
            <a:ahLst/>
            <a:cxnLst/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6534269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619AB0-D538-419D-B492-B6456A5BB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365125"/>
            <a:ext cx="5120114" cy="1692794"/>
          </a:xfrm>
        </p:spPr>
        <p:txBody>
          <a:bodyPr>
            <a:normAutofit/>
          </a:bodyPr>
          <a:lstStyle/>
          <a:p>
            <a:r>
              <a:rPr lang="en-GB" dirty="0"/>
              <a:t>Cities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9FFE11-74B4-4437-ADE2-04E5047E21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321" y="2575034"/>
            <a:ext cx="5120113" cy="3462228"/>
          </a:xfrm>
        </p:spPr>
        <p:txBody>
          <a:bodyPr>
            <a:normAutofit/>
          </a:bodyPr>
          <a:lstStyle/>
          <a:p>
            <a:r>
              <a:rPr lang="en-GB" sz="1800" b="1" dirty="0"/>
              <a:t>Cities are the largest type of settlement!</a:t>
            </a:r>
          </a:p>
          <a:p>
            <a:r>
              <a:rPr lang="en-GB" sz="1800" b="1" dirty="0"/>
              <a:t>Cities often have high rise buildings, so that many people can live and work together.</a:t>
            </a:r>
          </a:p>
          <a:p>
            <a:r>
              <a:rPr lang="en-GB" sz="1800" b="1" dirty="0"/>
              <a:t>Many people live in flats or apartments in cities.</a:t>
            </a:r>
          </a:p>
          <a:p>
            <a:r>
              <a:rPr lang="en-GB" sz="1800" b="1" dirty="0"/>
              <a:t>Many people work in tower block offices.</a:t>
            </a:r>
          </a:p>
          <a:p>
            <a:r>
              <a:rPr lang="en-GB" sz="1800" b="1" dirty="0"/>
              <a:t>Cities have all the amenities towns have, and often also have a hospital, an airport, a cathedral, museums and art galleries.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9924BCB-06C8-425B-9D92-2DBD681778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46" r="22412"/>
          <a:stretch/>
        </p:blipFill>
        <p:spPr>
          <a:xfrm>
            <a:off x="5878849" y="10"/>
            <a:ext cx="6313150" cy="6857987"/>
          </a:xfrm>
          <a:custGeom>
            <a:avLst/>
            <a:gdLst/>
            <a:ahLst/>
            <a:cxnLst/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4141342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2B668A-92CC-414A-BFCE-297F77D478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3202" y="1307991"/>
            <a:ext cx="6274590" cy="3849244"/>
          </a:xfrm>
          <a:noFill/>
        </p:spPr>
        <p:txBody>
          <a:bodyPr>
            <a:noAutofit/>
          </a:bodyPr>
          <a:lstStyle/>
          <a:p>
            <a:pPr algn="l"/>
            <a:r>
              <a:rPr lang="en-GB" sz="4800" dirty="0"/>
              <a:t>Follow the link to BBC Bitesize</a:t>
            </a:r>
            <a:br>
              <a:rPr lang="en-GB" sz="4800" dirty="0">
                <a:solidFill>
                  <a:schemeClr val="accent1"/>
                </a:solidFill>
              </a:rPr>
            </a:br>
            <a:br>
              <a:rPr lang="en-GB" sz="4800" dirty="0">
                <a:solidFill>
                  <a:schemeClr val="accent1"/>
                </a:solidFill>
              </a:rPr>
            </a:br>
            <a:r>
              <a:rPr lang="en-GB" sz="4800" dirty="0">
                <a:hlinkClick r:id="rId2"/>
              </a:rPr>
              <a:t>https://www.bbc.co.uk/bitesize/topics/zx72pv4/articles/zrbvjhv</a:t>
            </a:r>
            <a:endParaRPr lang="en-GB" sz="4800" dirty="0">
              <a:solidFill>
                <a:schemeClr val="accent1"/>
              </a:solidFill>
            </a:endParaRPr>
          </a:p>
        </p:txBody>
      </p:sp>
      <p:pic>
        <p:nvPicPr>
          <p:cNvPr id="3" name="Picture 2" descr="A close up of a computer&#10;&#10;Description automatically generated">
            <a:extLst>
              <a:ext uri="{FF2B5EF4-FFF2-40B4-BE49-F238E27FC236}">
                <a16:creationId xmlns:a16="http://schemas.microsoft.com/office/drawing/2014/main" id="{3CF91B8F-838F-4562-8EB8-5A109BBCF35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09"/>
          <a:stretch/>
        </p:blipFill>
        <p:spPr>
          <a:xfrm>
            <a:off x="7552944" y="10"/>
            <a:ext cx="4636008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0001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9C6E66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186A50-D345-473E-A934-46F7C404AF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5" y="4685943"/>
            <a:ext cx="6594189" cy="1625210"/>
          </a:xfrm>
        </p:spPr>
        <p:txBody>
          <a:bodyPr>
            <a:normAutofit/>
          </a:bodyPr>
          <a:lstStyle/>
          <a:p>
            <a:pPr algn="ctr"/>
            <a:r>
              <a:rPr lang="en-GB" sz="6000" b="1" dirty="0"/>
              <a:t>Would you rather?</a:t>
            </a:r>
          </a:p>
        </p:txBody>
      </p:sp>
      <p:pic>
        <p:nvPicPr>
          <p:cNvPr id="4" name="Picture 3" descr="A close up of a sign&#10;&#10;Description automatically generated">
            <a:extLst>
              <a:ext uri="{FF2B5EF4-FFF2-40B4-BE49-F238E27FC236}">
                <a16:creationId xmlns:a16="http://schemas.microsoft.com/office/drawing/2014/main" id="{941B3D92-1E2D-4A24-B684-D3B9F8E33A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440" r="6638" b="-1"/>
          <a:stretch/>
        </p:blipFill>
        <p:spPr>
          <a:xfrm>
            <a:off x="327547" y="321733"/>
            <a:ext cx="7058306" cy="410739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84E004-3A71-474B-8EE6-7CF9B117B0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91719" y="457200"/>
            <a:ext cx="3976026" cy="5853953"/>
          </a:xfrm>
        </p:spPr>
        <p:txBody>
          <a:bodyPr anchor="ctr">
            <a:normAutofit/>
          </a:bodyPr>
          <a:lstStyle/>
          <a:p>
            <a:r>
              <a:rPr lang="en-GB" dirty="0">
                <a:solidFill>
                  <a:srgbClr val="FFFFFF"/>
                </a:solidFill>
              </a:rPr>
              <a:t>Which type of settlement would you prefer to live in?</a:t>
            </a:r>
          </a:p>
          <a:p>
            <a:endParaRPr lang="en-GB" dirty="0">
              <a:solidFill>
                <a:srgbClr val="FFFFFF"/>
              </a:solidFill>
            </a:endParaRPr>
          </a:p>
          <a:p>
            <a:r>
              <a:rPr lang="en-GB" dirty="0">
                <a:solidFill>
                  <a:srgbClr val="FFFFFF"/>
                </a:solidFill>
              </a:rPr>
              <a:t>Why did you choose this type of settlement?</a:t>
            </a:r>
          </a:p>
          <a:p>
            <a:endParaRPr lang="en-GB" dirty="0">
              <a:solidFill>
                <a:srgbClr val="FFFFFF"/>
              </a:solidFill>
            </a:endParaRPr>
          </a:p>
          <a:p>
            <a:r>
              <a:rPr lang="en-GB" dirty="0">
                <a:solidFill>
                  <a:srgbClr val="FFFFFF"/>
                </a:solidFill>
              </a:rPr>
              <a:t>Write your explanation in your lined book. Don’t forget to write the date and Learning Objective!</a:t>
            </a:r>
          </a:p>
        </p:txBody>
      </p:sp>
    </p:spTree>
    <p:extLst>
      <p:ext uri="{BB962C8B-B14F-4D97-AF65-F5344CB8AC3E}">
        <p14:creationId xmlns:p14="http://schemas.microsoft.com/office/powerpoint/2010/main" val="357449171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D4A263-143B-446D-B505-DB7D8A99DA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38012" cy="1325563"/>
          </a:xfrm>
        </p:spPr>
        <p:txBody>
          <a:bodyPr/>
          <a:lstStyle/>
          <a:p>
            <a:r>
              <a:rPr lang="en-GB" b="1" dirty="0"/>
              <a:t>Optional extra task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8F6164-6470-424E-817C-56DEDF9937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8553" y="1825625"/>
            <a:ext cx="5661212" cy="4566210"/>
          </a:xfrm>
        </p:spPr>
        <p:txBody>
          <a:bodyPr/>
          <a:lstStyle/>
          <a:p>
            <a:r>
              <a:rPr lang="en-GB" dirty="0"/>
              <a:t>Design your own settlement!</a:t>
            </a:r>
          </a:p>
          <a:p>
            <a:r>
              <a:rPr lang="en-GB" dirty="0"/>
              <a:t>Draw  a map of your own imaginary village, town or city.</a:t>
            </a:r>
          </a:p>
          <a:p>
            <a:r>
              <a:rPr lang="en-GB" dirty="0"/>
              <a:t>Include the amenities you think will be needed.</a:t>
            </a:r>
          </a:p>
          <a:p>
            <a:r>
              <a:rPr lang="en-GB" dirty="0"/>
              <a:t>Think about where the amenities are – are the important buildings easy or difficult to get to?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C20AB8-319C-4404-8E9E-B3E4E0C46A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3220" y="1011423"/>
            <a:ext cx="4781649" cy="5021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9340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3399">
            <a:alpha val="57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D9F445-D40B-4E0E-9327-2DADB5C358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365125"/>
            <a:ext cx="5120114" cy="1692794"/>
          </a:xfrm>
        </p:spPr>
        <p:txBody>
          <a:bodyPr>
            <a:normAutofit/>
          </a:bodyPr>
          <a:lstStyle/>
          <a:p>
            <a:r>
              <a:rPr lang="en-GB" sz="4100" dirty="0">
                <a:latin typeface="Arial Nova" panose="020B0604020202020204" pitchFamily="34" charset="0"/>
              </a:rPr>
              <a:t>Form II Useful Resources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5E2396-C128-461C-AB22-A3E29CD932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321" y="2575033"/>
            <a:ext cx="5297244" cy="4049881"/>
          </a:xfrm>
        </p:spPr>
        <p:txBody>
          <a:bodyPr>
            <a:normAutofit fontScale="70000" lnSpcReduction="20000"/>
          </a:bodyPr>
          <a:lstStyle/>
          <a:p>
            <a:r>
              <a:rPr lang="en-GB" dirty="0">
                <a:hlinkClick r:id="rId2"/>
              </a:rPr>
              <a:t>https://www.bbc.co.uk/teach/supermovers</a:t>
            </a:r>
            <a:r>
              <a:rPr lang="en-GB" dirty="0"/>
              <a:t> Times tables, grammar and just for fun!</a:t>
            </a:r>
          </a:p>
          <a:p>
            <a:r>
              <a:rPr lang="en-GB" dirty="0">
                <a:hlinkClick r:id="rId3"/>
              </a:rPr>
              <a:t>https://www.topmarks.co.uk/maths-games/7-11-years/ordering-and-sequencing-numbers</a:t>
            </a:r>
            <a:r>
              <a:rPr lang="en-GB" dirty="0"/>
              <a:t> Maths games</a:t>
            </a:r>
          </a:p>
          <a:p>
            <a:r>
              <a:rPr lang="en-GB" dirty="0">
                <a:hlinkClick r:id="rId4"/>
              </a:rPr>
              <a:t>https://www.bbc.co.uk/teach/ks2-english/zbrwnrd</a:t>
            </a:r>
            <a:r>
              <a:rPr lang="en-GB" dirty="0"/>
              <a:t> English additional resources</a:t>
            </a:r>
          </a:p>
          <a:p>
            <a:r>
              <a:rPr lang="en-GB" dirty="0">
                <a:hlinkClick r:id="rId5"/>
              </a:rPr>
              <a:t>https://www.bbc.co.uk/teach/ks2-maths/zm9my9q</a:t>
            </a:r>
            <a:r>
              <a:rPr lang="en-GB" dirty="0"/>
              <a:t> Maths additional resources</a:t>
            </a:r>
          </a:p>
          <a:p>
            <a:r>
              <a:rPr lang="en-GB" dirty="0">
                <a:hlinkClick r:id="rId6"/>
              </a:rPr>
              <a:t>https://swiggle.org.uk/</a:t>
            </a:r>
            <a:r>
              <a:rPr lang="en-GB" dirty="0"/>
              <a:t> Child safe search engine</a:t>
            </a:r>
          </a:p>
          <a:p>
            <a:r>
              <a:rPr lang="en-GB" dirty="0">
                <a:hlinkClick r:id="rId7"/>
              </a:rPr>
              <a:t>https://www.twinkl.co.uk/go/lessons/view/arithmagic</a:t>
            </a:r>
            <a:r>
              <a:rPr lang="en-GB" dirty="0"/>
              <a:t> </a:t>
            </a:r>
            <a:r>
              <a:rPr lang="en-GB" dirty="0" err="1"/>
              <a:t>Arithmagic</a:t>
            </a:r>
            <a:r>
              <a:rPr lang="en-GB" dirty="0"/>
              <a:t> game. Code: TA5810</a:t>
            </a:r>
          </a:p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4357E6D-7C4E-4303-AC50-8C35F662829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/>
          </a:blip>
          <a:srcRect l="5314" r="20581"/>
          <a:stretch/>
        </p:blipFill>
        <p:spPr>
          <a:xfrm>
            <a:off x="5878850" y="13"/>
            <a:ext cx="6313150" cy="6857987"/>
          </a:xfrm>
          <a:custGeom>
            <a:avLst/>
            <a:gdLst/>
            <a:ahLst/>
            <a:cxnLst/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  <a:noFill/>
        </p:spPr>
      </p:pic>
    </p:spTree>
    <p:extLst>
      <p:ext uri="{BB962C8B-B14F-4D97-AF65-F5344CB8AC3E}">
        <p14:creationId xmlns:p14="http://schemas.microsoft.com/office/powerpoint/2010/main" val="135828559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3399">
            <a:alpha val="57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D9F445-D40B-4E0E-9327-2DADB5C358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365125"/>
            <a:ext cx="5120114" cy="1692794"/>
          </a:xfrm>
        </p:spPr>
        <p:txBody>
          <a:bodyPr>
            <a:normAutofit/>
          </a:bodyPr>
          <a:lstStyle/>
          <a:p>
            <a:r>
              <a:rPr lang="en-GB" sz="4100" dirty="0">
                <a:latin typeface="Arial Nova" panose="020B0604020202020204" pitchFamily="34" charset="0"/>
              </a:rPr>
              <a:t>Form II Home Learning 26/03/2020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5E2396-C128-461C-AB22-A3E29CD932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321" y="2575034"/>
            <a:ext cx="5120113" cy="34622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/>
              <a:t>Well done! You finished today’s lessons!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I’m looking forward to seeing you all back at school soon!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Miss Ardley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4357E6D-7C4E-4303-AC50-8C35F662829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l="5314" r="20581"/>
          <a:stretch/>
        </p:blipFill>
        <p:spPr>
          <a:xfrm>
            <a:off x="5878850" y="13"/>
            <a:ext cx="6313150" cy="6857987"/>
          </a:xfrm>
          <a:custGeom>
            <a:avLst/>
            <a:gdLst/>
            <a:ahLst/>
            <a:cxnLst/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  <a:noFill/>
        </p:spPr>
      </p:pic>
    </p:spTree>
    <p:extLst>
      <p:ext uri="{BB962C8B-B14F-4D97-AF65-F5344CB8AC3E}">
        <p14:creationId xmlns:p14="http://schemas.microsoft.com/office/powerpoint/2010/main" val="14392388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A4AFB63-FDE0-455C-874D-6F287BE885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0720" b="-1"/>
          <a:stretch/>
        </p:blipFill>
        <p:spPr>
          <a:xfrm>
            <a:off x="6473364" y="584908"/>
            <a:ext cx="5718636" cy="5509675"/>
          </a:xfrm>
          <a:custGeom>
            <a:avLst/>
            <a:gdLst/>
            <a:ahLst/>
            <a:cxnLst/>
            <a:rect l="l" t="t" r="r" b="b"/>
            <a:pathLst>
              <a:path w="5718636" h="5509675">
                <a:moveTo>
                  <a:pt x="3045815" y="0"/>
                </a:moveTo>
                <a:lnTo>
                  <a:pt x="5718636" y="0"/>
                </a:lnTo>
                <a:lnTo>
                  <a:pt x="5718636" y="5509036"/>
                </a:lnTo>
                <a:lnTo>
                  <a:pt x="5215794" y="5509036"/>
                </a:lnTo>
                <a:lnTo>
                  <a:pt x="5215794" y="5509675"/>
                </a:lnTo>
                <a:lnTo>
                  <a:pt x="0" y="5509675"/>
                </a:lnTo>
                <a:lnTo>
                  <a:pt x="2542974" y="639"/>
                </a:lnTo>
                <a:lnTo>
                  <a:pt x="3045520" y="639"/>
                </a:lnTo>
                <a:close/>
              </a:path>
            </a:pathLst>
          </a:custGeom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17CDB40A-75BB-4498-A20B-59C3984A3A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85526"/>
            <a:ext cx="8349381" cy="5509038"/>
          </a:xfrm>
          <a:custGeom>
            <a:avLst/>
            <a:gdLst>
              <a:gd name="connsiteX0" fmla="*/ 0 w 8349381"/>
              <a:gd name="connsiteY0" fmla="*/ 0 h 5509038"/>
              <a:gd name="connsiteX1" fmla="*/ 8349381 w 8349381"/>
              <a:gd name="connsiteY1" fmla="*/ 0 h 5509038"/>
              <a:gd name="connsiteX2" fmla="*/ 5806407 w 8349381"/>
              <a:gd name="connsiteY2" fmla="*/ 5509038 h 5509038"/>
              <a:gd name="connsiteX3" fmla="*/ 0 w 8349381"/>
              <a:gd name="connsiteY3" fmla="*/ 5509038 h 5509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49381" h="5509038">
                <a:moveTo>
                  <a:pt x="0" y="0"/>
                </a:moveTo>
                <a:lnTo>
                  <a:pt x="8349381" y="0"/>
                </a:lnTo>
                <a:lnTo>
                  <a:pt x="5806407" y="5509038"/>
                </a:lnTo>
                <a:lnTo>
                  <a:pt x="0" y="5509038"/>
                </a:lnTo>
                <a:close/>
              </a:path>
            </a:pathLst>
          </a:cu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2B668A-92CC-414A-BFCE-297F77D478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1248" y="1408814"/>
            <a:ext cx="5729673" cy="2235277"/>
          </a:xfrm>
        </p:spPr>
        <p:txBody>
          <a:bodyPr>
            <a:normAutofit/>
          </a:bodyPr>
          <a:lstStyle/>
          <a:p>
            <a:pPr algn="l"/>
            <a:r>
              <a:rPr lang="en-GB" sz="4600" b="1" u="sng" dirty="0">
                <a:solidFill>
                  <a:srgbClr val="FFFFFF"/>
                </a:solidFill>
              </a:rPr>
              <a:t>English</a:t>
            </a:r>
            <a:br>
              <a:rPr lang="en-GB" sz="4600" dirty="0">
                <a:solidFill>
                  <a:srgbClr val="FFFFFF"/>
                </a:solidFill>
              </a:rPr>
            </a:br>
            <a:r>
              <a:rPr lang="en-GB" sz="4600" dirty="0">
                <a:solidFill>
                  <a:srgbClr val="FFFFFF"/>
                </a:solidFill>
              </a:rPr>
              <a:t>LO: To recognise the features of Instructions</a:t>
            </a:r>
          </a:p>
        </p:txBody>
      </p:sp>
    </p:spTree>
    <p:extLst>
      <p:ext uri="{BB962C8B-B14F-4D97-AF65-F5344CB8AC3E}">
        <p14:creationId xmlns:p14="http://schemas.microsoft.com/office/powerpoint/2010/main" val="4864524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A4AFB63-FDE0-455C-874D-6F287BE885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0720" b="-1"/>
          <a:stretch/>
        </p:blipFill>
        <p:spPr>
          <a:xfrm>
            <a:off x="6473364" y="584908"/>
            <a:ext cx="5718636" cy="5509675"/>
          </a:xfrm>
          <a:custGeom>
            <a:avLst/>
            <a:gdLst/>
            <a:ahLst/>
            <a:cxnLst/>
            <a:rect l="l" t="t" r="r" b="b"/>
            <a:pathLst>
              <a:path w="5718636" h="5509675">
                <a:moveTo>
                  <a:pt x="3045815" y="0"/>
                </a:moveTo>
                <a:lnTo>
                  <a:pt x="5718636" y="0"/>
                </a:lnTo>
                <a:lnTo>
                  <a:pt x="5718636" y="5509036"/>
                </a:lnTo>
                <a:lnTo>
                  <a:pt x="5215794" y="5509036"/>
                </a:lnTo>
                <a:lnTo>
                  <a:pt x="5215794" y="5509675"/>
                </a:lnTo>
                <a:lnTo>
                  <a:pt x="0" y="5509675"/>
                </a:lnTo>
                <a:lnTo>
                  <a:pt x="2542974" y="639"/>
                </a:lnTo>
                <a:lnTo>
                  <a:pt x="3045520" y="639"/>
                </a:lnTo>
                <a:close/>
              </a:path>
            </a:pathLst>
          </a:custGeom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17CDB40A-75BB-4498-A20B-59C3984A3A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85526"/>
            <a:ext cx="8349381" cy="5509038"/>
          </a:xfrm>
          <a:custGeom>
            <a:avLst/>
            <a:gdLst>
              <a:gd name="connsiteX0" fmla="*/ 0 w 8349381"/>
              <a:gd name="connsiteY0" fmla="*/ 0 h 5509038"/>
              <a:gd name="connsiteX1" fmla="*/ 8349381 w 8349381"/>
              <a:gd name="connsiteY1" fmla="*/ 0 h 5509038"/>
              <a:gd name="connsiteX2" fmla="*/ 5806407 w 8349381"/>
              <a:gd name="connsiteY2" fmla="*/ 5509038 h 5509038"/>
              <a:gd name="connsiteX3" fmla="*/ 0 w 8349381"/>
              <a:gd name="connsiteY3" fmla="*/ 5509038 h 5509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49381" h="5509038">
                <a:moveTo>
                  <a:pt x="0" y="0"/>
                </a:moveTo>
                <a:lnTo>
                  <a:pt x="8349381" y="0"/>
                </a:lnTo>
                <a:lnTo>
                  <a:pt x="5806407" y="5509038"/>
                </a:lnTo>
                <a:lnTo>
                  <a:pt x="0" y="5509038"/>
                </a:lnTo>
                <a:close/>
              </a:path>
            </a:pathLst>
          </a:cu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2B668A-92CC-414A-BFCE-297F77D478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3691" y="1139873"/>
            <a:ext cx="5729673" cy="4041727"/>
          </a:xfrm>
        </p:spPr>
        <p:txBody>
          <a:bodyPr>
            <a:normAutofit fontScale="90000"/>
          </a:bodyPr>
          <a:lstStyle/>
          <a:p>
            <a:pPr algn="l"/>
            <a:r>
              <a:rPr lang="en-GB" sz="4600" b="1" u="sng" dirty="0">
                <a:solidFill>
                  <a:srgbClr val="FFFFFF"/>
                </a:solidFill>
              </a:rPr>
              <a:t>English</a:t>
            </a:r>
            <a:br>
              <a:rPr lang="en-GB" sz="4600" dirty="0">
                <a:solidFill>
                  <a:srgbClr val="FFFFFF"/>
                </a:solidFill>
              </a:rPr>
            </a:br>
            <a:r>
              <a:rPr lang="en-GB" sz="4600" dirty="0">
                <a:solidFill>
                  <a:srgbClr val="FFFFFF"/>
                </a:solidFill>
              </a:rPr>
              <a:t>LO: To recognise the features of Instructions</a:t>
            </a:r>
            <a:br>
              <a:rPr lang="en-GB" sz="4600" dirty="0">
                <a:solidFill>
                  <a:srgbClr val="FFFFFF"/>
                </a:solidFill>
              </a:rPr>
            </a:br>
            <a:br>
              <a:rPr lang="en-GB" sz="4600" dirty="0">
                <a:solidFill>
                  <a:srgbClr val="FFFFFF"/>
                </a:solidFill>
              </a:rPr>
            </a:br>
            <a:r>
              <a:rPr lang="en-GB" sz="4600" dirty="0">
                <a:solidFill>
                  <a:srgbClr val="FFFF00"/>
                </a:solidFill>
              </a:rPr>
              <a:t>Write the date and learning objective in your lined book now!</a:t>
            </a:r>
          </a:p>
        </p:txBody>
      </p:sp>
    </p:spTree>
    <p:extLst>
      <p:ext uri="{BB962C8B-B14F-4D97-AF65-F5344CB8AC3E}">
        <p14:creationId xmlns:p14="http://schemas.microsoft.com/office/powerpoint/2010/main" val="15375677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2C7DD7F-F7F7-426C-80EE-C7C15EAE1543}"/>
              </a:ext>
            </a:extLst>
          </p:cNvPr>
          <p:cNvSpPr txBox="1"/>
          <p:nvPr/>
        </p:nvSpPr>
        <p:spPr>
          <a:xfrm>
            <a:off x="513708" y="256854"/>
            <a:ext cx="111782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dirty="0"/>
              <a:t>What features should instructions include?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72892E6-E1A4-4165-A473-882EBF60716A}"/>
              </a:ext>
            </a:extLst>
          </p:cNvPr>
          <p:cNvSpPr txBox="1"/>
          <p:nvPr/>
        </p:nvSpPr>
        <p:spPr>
          <a:xfrm>
            <a:off x="688369" y="1232899"/>
            <a:ext cx="31130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 title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3B4E367-550B-465E-BD9E-ED47B5F25615}"/>
              </a:ext>
            </a:extLst>
          </p:cNvPr>
          <p:cNvSpPr txBox="1"/>
          <p:nvPr/>
        </p:nvSpPr>
        <p:spPr>
          <a:xfrm>
            <a:off x="3287730" y="1493461"/>
            <a:ext cx="32158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Bossy verbs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36598C2-5EE9-4428-AC1C-E89A6AB40012}"/>
              </a:ext>
            </a:extLst>
          </p:cNvPr>
          <p:cNvSpPr txBox="1"/>
          <p:nvPr/>
        </p:nvSpPr>
        <p:spPr>
          <a:xfrm>
            <a:off x="2404153" y="4444777"/>
            <a:ext cx="22705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Numbered steps, in order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DDF4D79-2E73-481F-B0E4-2C40F078573A}"/>
              </a:ext>
            </a:extLst>
          </p:cNvPr>
          <p:cNvSpPr txBox="1"/>
          <p:nvPr/>
        </p:nvSpPr>
        <p:spPr>
          <a:xfrm>
            <a:off x="513708" y="3006596"/>
            <a:ext cx="22294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 list of what is needed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6398EB9-5091-4CFA-AEB0-B89080E7C9D8}"/>
              </a:ext>
            </a:extLst>
          </p:cNvPr>
          <p:cNvSpPr txBox="1"/>
          <p:nvPr/>
        </p:nvSpPr>
        <p:spPr>
          <a:xfrm>
            <a:off x="4205555" y="3059668"/>
            <a:ext cx="18904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Time conjunctions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73C2A21-66F4-403D-BAF5-3475A0759374}"/>
              </a:ext>
            </a:extLst>
          </p:cNvPr>
          <p:cNvSpPr txBox="1"/>
          <p:nvPr/>
        </p:nvSpPr>
        <p:spPr>
          <a:xfrm>
            <a:off x="372072" y="5951146"/>
            <a:ext cx="30697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Prepositions</a:t>
            </a:r>
          </a:p>
        </p:txBody>
      </p: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C4FE7E1B-AE32-4F1F-90E2-1DD47B712B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799" y="1493461"/>
            <a:ext cx="5498963" cy="4726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113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FA12168-1B0F-4E73-9BE0-34D6709CE4F6}"/>
              </a:ext>
            </a:extLst>
          </p:cNvPr>
          <p:cNvSpPr txBox="1"/>
          <p:nvPr/>
        </p:nvSpPr>
        <p:spPr>
          <a:xfrm>
            <a:off x="328774" y="-82292"/>
            <a:ext cx="531453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dirty="0">
                <a:latin typeface="+mj-lt"/>
                <a:ea typeface="+mj-ea"/>
                <a:cs typeface="+mj-cs"/>
              </a:rPr>
              <a:t>Book Task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43253BF-8FB6-403C-9133-4D4182211388}"/>
              </a:ext>
            </a:extLst>
          </p:cNvPr>
          <p:cNvSpPr txBox="1"/>
          <p:nvPr/>
        </p:nvSpPr>
        <p:spPr>
          <a:xfrm>
            <a:off x="328774" y="1243271"/>
            <a:ext cx="6133672" cy="503423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Print the next two slides, which show an example of an instructions text.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Underline the Bossy Verbs in </a:t>
            </a:r>
            <a:r>
              <a:rPr lang="en-US" sz="2000" dirty="0">
                <a:solidFill>
                  <a:srgbClr val="FF0000"/>
                </a:solidFill>
              </a:rPr>
              <a:t>Red.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Underline the Prepositions in </a:t>
            </a:r>
            <a:r>
              <a:rPr lang="en-US" sz="2000" dirty="0">
                <a:solidFill>
                  <a:srgbClr val="00B050"/>
                </a:solidFill>
              </a:rPr>
              <a:t>Green.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Underline the Time Conjunctions in </a:t>
            </a:r>
            <a:r>
              <a:rPr lang="en-US" sz="2000" dirty="0">
                <a:solidFill>
                  <a:srgbClr val="0070C0"/>
                </a:solidFill>
              </a:rPr>
              <a:t>Blue.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Circle the list of what you need in </a:t>
            </a:r>
            <a:r>
              <a:rPr lang="en-US" sz="2000" dirty="0">
                <a:solidFill>
                  <a:srgbClr val="FFFF00"/>
                </a:solidFill>
              </a:rPr>
              <a:t>Yellow.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Circle the numbered steps in </a:t>
            </a:r>
            <a:r>
              <a:rPr lang="en-US" sz="2000" dirty="0">
                <a:solidFill>
                  <a:schemeClr val="bg1"/>
                </a:solidFill>
              </a:rPr>
              <a:t>Black.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Underline the Title in </a:t>
            </a:r>
            <a:r>
              <a:rPr lang="en-US" sz="2000" dirty="0">
                <a:solidFill>
                  <a:srgbClr val="FF3399"/>
                </a:solidFill>
              </a:rPr>
              <a:t>Pink.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A0A48B28-CB8E-4711-987D-1960612128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5" r="16183" b="-1"/>
          <a:stretch/>
        </p:blipFill>
        <p:spPr>
          <a:xfrm>
            <a:off x="6750141" y="-2"/>
            <a:ext cx="5441859" cy="5654940"/>
          </a:xfrm>
          <a:custGeom>
            <a:avLst/>
            <a:gdLst/>
            <a:ahLst/>
            <a:cxnLst/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994973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Box 1">
            <a:extLst>
              <a:ext uri="{FF2B5EF4-FFF2-40B4-BE49-F238E27FC236}">
                <a16:creationId xmlns:a16="http://schemas.microsoft.com/office/drawing/2014/main" id="{97C4CE55-DFC6-4193-BDCA-B05D1CA856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9650" y="765175"/>
            <a:ext cx="76327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b="1">
                <a:solidFill>
                  <a:schemeClr val="tx1"/>
                </a:solidFill>
              </a:rPr>
              <a:t>How to Make a Papier Mâché Globe</a:t>
            </a:r>
          </a:p>
        </p:txBody>
      </p:sp>
      <p:sp>
        <p:nvSpPr>
          <p:cNvPr id="9219" name="TextBox 1">
            <a:extLst>
              <a:ext uri="{FF2B5EF4-FFF2-40B4-BE49-F238E27FC236}">
                <a16:creationId xmlns:a16="http://schemas.microsoft.com/office/drawing/2014/main" id="{E1AE0D05-F161-4B4A-B831-511ED40F5F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9650" y="1214439"/>
            <a:ext cx="7632700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tx1"/>
                </a:solidFill>
              </a:rPr>
              <a:t>Are you learning about the continents of the world? Read on to discover how to make a papier mâché globe of your own to help you to remember them.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FBCB5E57-868F-417A-8B1F-AD2E73DD6ABA}"/>
              </a:ext>
            </a:extLst>
          </p:cNvPr>
          <p:cNvGraphicFramePr>
            <a:graphicFrameLocks noGrp="1"/>
          </p:cNvGraphicFramePr>
          <p:nvPr/>
        </p:nvGraphicFramePr>
        <p:xfrm>
          <a:off x="2279650" y="2217738"/>
          <a:ext cx="7632700" cy="387509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7632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87509">
                <a:tc>
                  <a:txBody>
                    <a:bodyPr/>
                    <a:lstStyle/>
                    <a:p>
                      <a:r>
                        <a:rPr lang="en-GB" sz="1600" dirty="0">
                          <a:solidFill>
                            <a:schemeClr val="tx1"/>
                          </a:solidFill>
                        </a:rPr>
                        <a:t>You will need:</a:t>
                      </a:r>
                    </a:p>
                  </a:txBody>
                  <a:tcPr marT="45712" marB="45712"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7509">
                <a:tc>
                  <a:txBody>
                    <a:bodyPr/>
                    <a:lstStyle/>
                    <a:p>
                      <a:r>
                        <a:rPr lang="en-GB" sz="1600" dirty="0"/>
                        <a:t>a round balloon</a:t>
                      </a:r>
                    </a:p>
                  </a:txBody>
                  <a:tcPr marT="45712" marB="45712"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7509">
                <a:tc>
                  <a:txBody>
                    <a:bodyPr/>
                    <a:lstStyle/>
                    <a:p>
                      <a:r>
                        <a:rPr lang="en-GB" sz="1600" dirty="0"/>
                        <a:t>lots of strips of newspaper about 2cm wide</a:t>
                      </a:r>
                    </a:p>
                  </a:txBody>
                  <a:tcPr marT="45712" marB="45712"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7509">
                <a:tc>
                  <a:txBody>
                    <a:bodyPr/>
                    <a:lstStyle/>
                    <a:p>
                      <a:r>
                        <a:rPr lang="en-GB" sz="1600" dirty="0"/>
                        <a:t>a bowl of water and flour mixture (one cup of flour and two cups of water)</a:t>
                      </a:r>
                    </a:p>
                  </a:txBody>
                  <a:tcPr marT="45712" marB="45712"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7509">
                <a:tc>
                  <a:txBody>
                    <a:bodyPr/>
                    <a:lstStyle/>
                    <a:p>
                      <a:r>
                        <a:rPr lang="en-GB" sz="1600" dirty="0"/>
                        <a:t>an atlas</a:t>
                      </a:r>
                    </a:p>
                  </a:txBody>
                  <a:tcPr marT="45712" marB="45712"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7509">
                <a:tc>
                  <a:txBody>
                    <a:bodyPr/>
                    <a:lstStyle/>
                    <a:p>
                      <a:r>
                        <a:rPr lang="en-GB" sz="1600" dirty="0"/>
                        <a:t>a continents of the world sheet</a:t>
                      </a:r>
                    </a:p>
                  </a:txBody>
                  <a:tcPr marT="45712" marB="45712"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7509">
                <a:tc>
                  <a:txBody>
                    <a:bodyPr/>
                    <a:lstStyle/>
                    <a:p>
                      <a:r>
                        <a:rPr lang="en-GB" sz="1600" dirty="0"/>
                        <a:t>some blue paint and paintbrush</a:t>
                      </a:r>
                    </a:p>
                  </a:txBody>
                  <a:tcPr marT="45712" marB="45712"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7509">
                <a:tc>
                  <a:txBody>
                    <a:bodyPr/>
                    <a:lstStyle/>
                    <a:p>
                      <a:r>
                        <a:rPr lang="en-GB" sz="1600" dirty="0"/>
                        <a:t>a pack of felt tip pens</a:t>
                      </a:r>
                    </a:p>
                  </a:txBody>
                  <a:tcPr marT="45712" marB="45712"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87509">
                <a:tc>
                  <a:txBody>
                    <a:bodyPr/>
                    <a:lstStyle/>
                    <a:p>
                      <a:r>
                        <a:rPr lang="en-GB" sz="1600" dirty="0"/>
                        <a:t>a pair of scissors</a:t>
                      </a:r>
                    </a:p>
                  </a:txBody>
                  <a:tcPr marT="45712" marB="45712"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87509">
                <a:tc>
                  <a:txBody>
                    <a:bodyPr/>
                    <a:lstStyle/>
                    <a:p>
                      <a:r>
                        <a:rPr lang="en-GB" sz="1600" dirty="0"/>
                        <a:t>some glue</a:t>
                      </a:r>
                    </a:p>
                  </a:txBody>
                  <a:tcPr marT="45712" marB="45712"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9244" name="Picture 3">
            <a:extLst>
              <a:ext uri="{FF2B5EF4-FFF2-40B4-BE49-F238E27FC236}">
                <a16:creationId xmlns:a16="http://schemas.microsoft.com/office/drawing/2014/main" id="{EC9B522F-4923-4ED9-B352-74CA65DF0C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7238" y="4056063"/>
            <a:ext cx="2805112" cy="2036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45" name="Picture 4">
            <a:extLst>
              <a:ext uri="{FF2B5EF4-FFF2-40B4-BE49-F238E27FC236}">
                <a16:creationId xmlns:a16="http://schemas.microsoft.com/office/drawing/2014/main" id="{12EAF44B-43BB-4F5D-902B-F12A9462C3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2326" y="4333876"/>
            <a:ext cx="595313" cy="168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46" name="Picture 5">
            <a:extLst>
              <a:ext uri="{FF2B5EF4-FFF2-40B4-BE49-F238E27FC236}">
                <a16:creationId xmlns:a16="http://schemas.microsoft.com/office/drawing/2014/main" id="{E025BE94-920A-49C1-A3F7-9688712985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3514" y="4056063"/>
            <a:ext cx="593725" cy="224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Box 1">
            <a:extLst>
              <a:ext uri="{FF2B5EF4-FFF2-40B4-BE49-F238E27FC236}">
                <a16:creationId xmlns:a16="http://schemas.microsoft.com/office/drawing/2014/main" id="{06CD528E-BE94-48BE-BC35-69C3A145F2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5739" y="765176"/>
            <a:ext cx="6740525" cy="529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58775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Font typeface="Twinkl Sb"/>
              <a:buAutoNum type="arabicPeriod"/>
            </a:pPr>
            <a:r>
              <a:rPr lang="en-GB" altLang="en-US">
                <a:solidFill>
                  <a:schemeClr val="tx1"/>
                </a:solidFill>
              </a:rPr>
              <a:t>First of all, blow up the balloon gently. Don’t let it burst.</a:t>
            </a:r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Font typeface="Twinkl Sb"/>
              <a:buAutoNum type="arabicPeriod"/>
            </a:pPr>
            <a:r>
              <a:rPr lang="en-GB" altLang="en-US">
                <a:solidFill>
                  <a:schemeClr val="tx1"/>
                </a:solidFill>
              </a:rPr>
              <a:t>Ask a grown-up to help you tie the balloon if it is tricky.</a:t>
            </a:r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Font typeface="Twinkl Sb"/>
              <a:buAutoNum type="arabicPeriod"/>
            </a:pPr>
            <a:r>
              <a:rPr lang="en-GB" altLang="en-US">
                <a:solidFill>
                  <a:schemeClr val="tx1"/>
                </a:solidFill>
              </a:rPr>
              <a:t>Dip the strips of newspaper in the flour and water mix and slowly wrap the strips all around the balloon until it is covered. </a:t>
            </a:r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Font typeface="Twinkl Sb"/>
              <a:buAutoNum type="arabicPeriod"/>
            </a:pPr>
            <a:r>
              <a:rPr lang="en-GB" altLang="en-US">
                <a:solidFill>
                  <a:schemeClr val="tx1"/>
                </a:solidFill>
              </a:rPr>
              <a:t>Cover the balloon at least three or four times.</a:t>
            </a:r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Font typeface="Twinkl Sb"/>
              <a:buAutoNum type="arabicPeriod"/>
            </a:pPr>
            <a:r>
              <a:rPr lang="en-GB" altLang="en-US"/>
              <a:t>Leave the balloon to go solid. Place it in a warm, dry place.</a:t>
            </a:r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Font typeface="Twinkl Sb"/>
              <a:buAutoNum type="arabicPeriod"/>
            </a:pPr>
            <a:r>
              <a:rPr lang="en-GB" altLang="en-US">
                <a:solidFill>
                  <a:schemeClr val="tx1"/>
                </a:solidFill>
              </a:rPr>
              <a:t>Next, paint the whole globe blue to show the water. </a:t>
            </a:r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Font typeface="Twinkl Sb"/>
              <a:buAutoNum type="arabicPeriod"/>
            </a:pPr>
            <a:r>
              <a:rPr lang="en-GB" altLang="en-US">
                <a:solidFill>
                  <a:schemeClr val="tx1"/>
                </a:solidFill>
              </a:rPr>
              <a:t>Leave to dry.</a:t>
            </a:r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Font typeface="Twinkl Sb"/>
              <a:buAutoNum type="arabicPeriod"/>
            </a:pPr>
            <a:r>
              <a:rPr lang="en-GB" altLang="en-US">
                <a:solidFill>
                  <a:schemeClr val="tx1"/>
                </a:solidFill>
              </a:rPr>
              <a:t>Colour in the seven continents neatly on the activity sheet.</a:t>
            </a:r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Font typeface="Twinkl Sb"/>
              <a:buAutoNum type="arabicPeriod"/>
            </a:pPr>
            <a:r>
              <a:rPr lang="en-GB" altLang="en-US">
                <a:solidFill>
                  <a:schemeClr val="tx1"/>
                </a:solidFill>
              </a:rPr>
              <a:t>Cut out the continents but be careful with the scissors.</a:t>
            </a:r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Font typeface="Twinkl Sb"/>
              <a:buAutoNum type="arabicPeriod"/>
            </a:pPr>
            <a:r>
              <a:rPr lang="en-GB" altLang="en-US">
                <a:solidFill>
                  <a:schemeClr val="tx1"/>
                </a:solidFill>
              </a:rPr>
              <a:t>Stick the continents in the right position on the globe. Use an atlas to help you if you are unsure.</a:t>
            </a:r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Font typeface="Twinkl Sb"/>
              <a:buAutoNum type="arabicPeriod"/>
            </a:pPr>
            <a:r>
              <a:rPr lang="en-GB" altLang="en-US">
                <a:solidFill>
                  <a:schemeClr val="tx1"/>
                </a:solidFill>
              </a:rPr>
              <a:t>Label the oceans and carefully draw the line of the equator. Finally, label the continents of North America, South America, Africa, Antarctica, Australasia, Europe and Asia.</a:t>
            </a:r>
          </a:p>
        </p:txBody>
      </p:sp>
    </p:spTree>
  </p:cSld>
  <p:clrMapOvr>
    <a:masterClrMapping/>
  </p:clrMapOvr>
  <p:transition spd="slow"/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1355</Words>
  <Application>Microsoft Office PowerPoint</Application>
  <PresentationFormat>Widescreen</PresentationFormat>
  <Paragraphs>147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8" baseType="lpstr">
      <vt:lpstr>Arial</vt:lpstr>
      <vt:lpstr>Arial Nova</vt:lpstr>
      <vt:lpstr>Calibri</vt:lpstr>
      <vt:lpstr>Calibri Light</vt:lpstr>
      <vt:lpstr>Twinkl</vt:lpstr>
      <vt:lpstr>Twinkl Sb</vt:lpstr>
      <vt:lpstr>Twinkl SemiBold</vt:lpstr>
      <vt:lpstr>Office Theme</vt:lpstr>
      <vt:lpstr>Form II Home Learning 26/03/2020</vt:lpstr>
      <vt:lpstr>Form II Home Learning Reminders</vt:lpstr>
      <vt:lpstr>Form II Useful Resources</vt:lpstr>
      <vt:lpstr>English LO: To recognise the features of Instructions</vt:lpstr>
      <vt:lpstr>English LO: To recognise the features of Instructions  Write the date and learning objective in your lined book now!</vt:lpstr>
      <vt:lpstr>PowerPoint Presentation</vt:lpstr>
      <vt:lpstr>PowerPoint Presentation</vt:lpstr>
      <vt:lpstr>PowerPoint Presentation</vt:lpstr>
      <vt:lpstr>PowerPoint Presentation</vt:lpstr>
      <vt:lpstr>English LO: To recognise the features of instructions  How did you find this lesson? Colour a small traffic light at the end of your work.  Red = I didn’t understand Yellow = I need a bit more practice Green = Got it! </vt:lpstr>
      <vt:lpstr>Optional extra task</vt:lpstr>
      <vt:lpstr>Maths LO: To measure mass in the correct units</vt:lpstr>
      <vt:lpstr>Maths LO: To measure mass in the correct units  Write the date and learning objective in your squared book now!</vt:lpstr>
      <vt:lpstr>PowerPoint Presentation</vt:lpstr>
      <vt:lpstr>Practical task</vt:lpstr>
      <vt:lpstr>Book tasks</vt:lpstr>
      <vt:lpstr>Book tasks</vt:lpstr>
      <vt:lpstr>Book tasks</vt:lpstr>
      <vt:lpstr>Optional extra task</vt:lpstr>
      <vt:lpstr>Maths LO: To measure mass in the correct units  How did you find this lesson? Colour a small traffic light at the end of your work.  Red = I didn’t understand Yellow = I need a bit more practice Green = Got it!</vt:lpstr>
      <vt:lpstr>Geography LO: To identify different types of settlement</vt:lpstr>
      <vt:lpstr>What is a settlement?</vt:lpstr>
      <vt:lpstr>Hamlets</vt:lpstr>
      <vt:lpstr>Villages</vt:lpstr>
      <vt:lpstr>Towns</vt:lpstr>
      <vt:lpstr>Cities</vt:lpstr>
      <vt:lpstr>Follow the link to BBC Bitesize  https://www.bbc.co.uk/bitesize/topics/zx72pv4/articles/zrbvjhv</vt:lpstr>
      <vt:lpstr>Would you rather?</vt:lpstr>
      <vt:lpstr>Optional extra task</vt:lpstr>
      <vt:lpstr>Form II Home Learning 26/03/2020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Form II Home Learning 26/03/2020</dc:title>
  <dc:creator>Tessa Ardley - Oxford House</dc:creator>
  <cp:lastModifiedBy>Tessa Ardley - Oxford House</cp:lastModifiedBy>
  <cp:revision>2</cp:revision>
  <dcterms:created xsi:type="dcterms:W3CDTF">2020-03-19T18:04:26Z</dcterms:created>
  <dcterms:modified xsi:type="dcterms:W3CDTF">2020-03-19T18:15:47Z</dcterms:modified>
</cp:coreProperties>
</file>