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3" r:id="rId3"/>
    <p:sldId id="304" r:id="rId4"/>
    <p:sldId id="256" r:id="rId5"/>
    <p:sldId id="301" r:id="rId6"/>
    <p:sldId id="312" r:id="rId7"/>
    <p:sldId id="313" r:id="rId8"/>
    <p:sldId id="314" r:id="rId9"/>
    <p:sldId id="315" r:id="rId10"/>
    <p:sldId id="308" r:id="rId11"/>
    <p:sldId id="311" r:id="rId12"/>
    <p:sldId id="316" r:id="rId13"/>
    <p:sldId id="321" r:id="rId14"/>
    <p:sldId id="317" r:id="rId15"/>
    <p:sldId id="318" r:id="rId16"/>
    <p:sldId id="319" r:id="rId17"/>
    <p:sldId id="320" r:id="rId18"/>
    <p:sldId id="322" r:id="rId19"/>
    <p:sldId id="323" r:id="rId20"/>
    <p:sldId id="325" r:id="rId21"/>
    <p:sldId id="324" r:id="rId22"/>
    <p:sldId id="326" r:id="rId23"/>
    <p:sldId id="327" r:id="rId24"/>
    <p:sldId id="329" r:id="rId25"/>
    <p:sldId id="330" r:id="rId26"/>
    <p:sldId id="328" r:id="rId27"/>
    <p:sldId id="331" r:id="rId28"/>
    <p:sldId id="332" r:id="rId29"/>
    <p:sldId id="280" r:id="rId30"/>
    <p:sldId id="281" r:id="rId31"/>
    <p:sldId id="289" r:id="rId32"/>
    <p:sldId id="259" r:id="rId33"/>
    <p:sldId id="335" r:id="rId34"/>
    <p:sldId id="347" r:id="rId35"/>
    <p:sldId id="333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02" r:id="rId46"/>
    <p:sldId id="282" r:id="rId47"/>
    <p:sldId id="348" r:id="rId48"/>
    <p:sldId id="349" r:id="rId49"/>
    <p:sldId id="350" r:id="rId50"/>
    <p:sldId id="351" r:id="rId51"/>
    <p:sldId id="285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Ardley - Oxford House" initials="TA-OH" lastIdx="2" clrIdx="0">
    <p:extLst>
      <p:ext uri="{19B8F6BF-5375-455C-9EA6-DF929625EA0E}">
        <p15:presenceInfo xmlns:p15="http://schemas.microsoft.com/office/powerpoint/2012/main" userId="S::tessa.ardley@cognita.com::184a98c8-b7bc-4f0b-8e51-464e210bdc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08:42:23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25,'1095'12,"-458"-3,825-7,-756-3,2238 1,-2502-11,-15 0,105 11,780-9,1374-6,-1769 17,-824-2,405 8,637 29,2104-37,-1316-1,-1834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13.04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10 114 2593,'0'-5'314,"1"0"-1,-1-1 0,0 1 0,0 0 1,-1 0-1,0 0 0,0 0 1,0 0-1,0 0-313,-1 2 92,1-1 0,0 1 0,1-1 0,-1 1 0,1-1 0,-1 1 0,1-1 0,0 0 0,0 1 0,1-1 0,-1 1 0,1-1 0,0 1-1,-1-1 1,2-1-92,-1 5 21,-1-1 0,1 1 0,0-1 0,0 1 0,-1-1 0,1 1 0,0 0 0,0-1 0,-1 1 0,1 0 0,0 0 0,0-1 0,0 1 0,-1 0 0,1 0 0,0 0 0,0 0 0,0 0 0,0 0 0,-1 0 0,1 1 0,0-1-1,0 0 1,0 0 0,0 1-21,26 8 5,-21-6 48,41 14 68,1-3 0,1-1 0,0-2 1,0-2-1,49 1-121,41-2 295,110 2-33,-120-11-19,79 11-243,-108-4 127,22-5-127,13 0 17,-28 1-2,173 11 21,111 13 320,24-18-356,-317-6 57,144-3-34,140 4 16,338 19 75,-668-24-94,1-3 0,-2-2 0,10-5-20,-4 2 105,0 2 0,14 1-105,100 7 127,38 9-127,-135-5 49,-32-3 114,-36 2-231,-4-2-58,-6-2-142,-2 2-2029,2-2 614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18.6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1 111 1169,'0'-6'341,"0"0"1,1-1-1,0 1 0,0 0 1,1 0-1,-1-1 1,2-2-342,6-41 2092,-9 49-2056,1 1 0,-1-1 0,1 1 0,-1-1 0,1 1 0,-1-1 0,1 1 0,0-1 0,-1 1 0,1 0 0,0-1 0,-1 1 0,1 0 0,0-1 0,0 1 0,-1 0 0,1 0 1,0 0-1,0 0 0,-1 0 0,1 0 0,0 0 0,0 0 0,-1 0 0,1 0 0,0 0 0,0 0-36,23 6 280,-20-5-245,23 6 96,24 8 228,1-3 0,0-1 1,24-1-360,-28-3 171,10 0-33,-9 0-70,-38-5-52,1 0-1,-1-1 1,11 1-16,11-2 59,32 5-59,-12 0 21,-14-2 6,-16 0-10,0-2 0,8-1-17,13 0 31,0 2 1,25 5-32,-26-2 106,0-1 0,31-3-106,-39-4 41,0 3-1,1 1 1,-1 1 0,4 3-41,-35-4 3,13 3 8,1-2 0,0 1 0,-1-2 0,1 0 0,0-1 0,10-2-11,8-2 91,1 1 0,-1 2-1,1 1 1,-1 2 0,2 2-91,-14-2 42,-7-2-27,0 0-1,0-1 0,0-1 0,10-3-14,-9 2 5,1 1 0,1 0 0,12 1-5,62 11 11,-60-5 0,0-2-1,30-1-10,12-2 38,66 8-38,-15 1 56,62-3-3,33 4 57,-186-9-108,9 0 28,44-4-30,-9-6 12,-12 1-2,1 3 0,44 3-10,-85 3 1,7 1-1,0-1 1,0-2-1,6-2 0,-12 0 7,0 0 0,-1 2-1,1 2 1,25 2-7,-48-2 4,1-1 0,0 0 0,0-1-1,0 0 1,0 0 0,3-1-4,-4 1 5,1-1-1,0 1 1,0 1-1,-1-1 1,1 1 0,5 1-5,56 2 3,-49-3-3,1 1 0,-1 1-1,3 0 1,-2-2 31,-17 0-27,-1 0 1,0-1 0,0 1 0,0 0-1,0 0 1,1 1 0,-1-1-1,0 0 1,0 1 0,2 0-5,4 0 100,-8-1-98,0 0-1,1 0 1,-1 0-1,0 0 1,0 0-1,1 0 1,-1 0-1,0 0 1,0 0-1,0 0 1,1 0-1,-1 0 1,0 0 0,0 1-1,0-1 1,1 0-1,-1 0 1,0 0-1,0 0 1,0 1-1,0-1 1,1 0-1,-1 0 1,0 0-1,0 1 1,0-1 0,0 0-1,0 0 1,0 1-1,0-1 1,0 0-1,1 0 1,-1 1-1,0-1 1,0 0-1,0 0 1,0 1-1,0-1 1,0 0-1,-1 0 1,1 0 0,0 1-1,0-1 1,0 0-1,0 0 1,0 1-1,0-1 1,0 0-1,0 0 1,0 0-1,-1 1 1,1-1-1,0 0 1,0 0 0,0 0-1,0 1 1,-1-1-1,1 0-1,0-7 16,0 7-16,0 0 0,0 0 1,0 0-1,0 0 0,1 0 1,-1 0-1,0 0 0,0 0 1,0 0-1,0 0 0,0 0 1,0 0-1,1 0 0,-1 0 1,0 0-1,0 0 0,0 0 1,0 0-1,0 0 0,1 0 1,-1 0-1,0 0 0,0 0 1,0 0-1,0 0 0,0 0 1,0 0-1,0-1 0,1 1 1,-1 0-1,0 0 0,0 0 1,0 0-1,0 0 0,0 0 1,0 0-1,0-1 0,0 1 1,0 0-1,0 0 0,0 0 1,0 0-1,0 0 0,0 0 1,0-1-1,0 1 0,0 0 1,0 0-1,0 0 0,0 0 0,0 0 2,0 0-1,0 0 1,0 0 0,0 0-1,0 0 1,0 0-1,0 0 1,0 0 0,0 0-1,0 0 1,0 0-1,0 0 1,0 0 0,0 0-1,0 0 1,0 0 0,0 0-2,-1 0 0,1 0 1,0 0 0,0 0-1,0 0 1,0 0 0,0 0-1,0 0 1,-1-1 0,1 1 0,0 0-1,0 0 1,0 0 0,0 0-1,0 0 1,0-1 0,0 1-1,0 0 1,0 0 0,0 0 0,0 0-1,0-1 1,0 1 0,0 0-1,0 0 1,0 0 0,0 0-1,0-1 1,0 1 0,0 0 0,0 0-1,0 0 1,0 0 0,0-1-1,0 1 1,0 0 0,0 0-1,0 0 1,0 0 0,0 0 0,1-1-1,-1 1 1,0 0 0,0 0-1,0 0 1,0 0 0,0 0 0,0 0-1,1 0 1,-1 0 0,0-1-1,0 1 1,0 0 0,0 0-1,1 0 1,-1 0 0,0 0-1,7 4 45,-6-2-45,-6-2-13,1 1 1,4-1 11,0 0 1,-1 0 0,1 0 0,-1 1-1,1-1 1,-1 0 0,1 0 0,-1 0-1,1 0 1,0 0 0,-1 0 0,1 0-1,-1 0 1,1 0 0,-1 0 0,1 0-1,-1-1 1,1 1 0,0 0 0,-1 0-1,1 0 1,-1 0 0,1-1 0,-1 1-1,1 0 1,0-1 0,-27-8-4463,11-2 2022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8:57:56.0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3761 535 3634,'-91'-44'981,"85"41"-884,0 0 0,0-1 0,0 1 0,1-1 0,-1 0 0,-2-4-97,1 1 71,1 0 0,0-1 1,0 0-1,1-1 0,0 1 1,0-1-1,-1-5-71,-40-102 263,25 58-86,-18-32-177,36 83 15,0 0-1,-1 0 1,0 1-1,0-1 0,-1 1 1,0 0-1,0 0 1,0 1-1,-1 0 1,0-1-1,0 2 1,0-1-1,0 1 1,-1 0-1,0 0 1,0 1-1,0 0 0,0 0 1,-3 0-15,-3-2 30,-1 0-1,0 1 1,0 0 0,0 1-1,-1 1 1,1 0 0,0 1-1,-6 1-29,6 1 33,0 2 0,0 0 0,-11 4-33,9-3 24,1 0 0,-1 0 0,-1-2-24,-2-1 21,0-1 0,1-1-1,-10-1-20,-32-2 34,32 5 9,-25 4-43,-14 2 27,-96-7 7,1 18 12,-18-11-26,11-2 10,110-2-27,-433 38 93,361-22 69,1 5 1,-120 39-166,156-33 127,1 5 0,-67 36-127,109-44 22,1 1 0,1 2 1,2 3-1,1 2 0,-21 21-22,23-15 10,2 3 1,2 1-1,2 2 0,2 2 0,-18 33-10,29-39 1,3 1 1,1 0-1,2 2 0,2 0 1,3 1-1,-7 38-1,12-26 6,2-1 0,4 1 0,1 0-1,4 0 1,4 24-6,-2-46 19,1 0-1,2 0 0,1-1 0,2 0 0,2 0 1,2 0-19,-5-14 28,1 0 1,2-1-1,0 0 1,1-1-1,1-1 1,1 0 0,0-1-1,1 0 1,2-1-1,0-1-28,7 3 49,0-1-1,2-1 1,0-1-1,1-2 1,0-1-1,14 4-48,-29-12 18,2 0 10,0 1 0,-1 1 0,0 0 1,0 1-1,0 1 0,10 8-28,36 39 88,-38-34-24,1-1 0,15 10-64,-26-24 26,0 0 1,1 0-1,-1-2 0,1 1 1,1-2-1,-1 1 1,1-2-1,-1 0 1,1-1-1,4 1-26,463 45 725,-480-48-724,240 15 223,30-10-224,-42-13 138,152-28-138,-350 32 20,155-21 235,-2-7-1,33-18-254,-55 2 206,-3-7 1,74-40-207,253-145 51,-387 183-130,51-40 79,-108 67-34,-3-2 0,0-1-1,-2-2 1,28-35 34,-37 35-21,-2 0 1,-1-2 0,-2-1-1,-1-1 1,-2 0-1,-1-4 21,-10 20-5,-1 0-1,-2-1 1,0 0-1,-1 0 0,0-13 6,-4 21-1,0 0-1,-1-1 0,-1 1 0,0 0 0,-2-1 0,0 1 0,0 0 0,-4-9 2,-4-1-3,0 1-1,-2 0 0,0 1 1,-2 0-1,-1 1 1,-1 1-1,0 0 0,-2 1 1,-20-18 3,-14-7-9,-1 2 0,-2 2 1,-23-10 8,9 9-4,-2 3 0,-2 3 0,-2 3 1,0 4-1,-25-4 4,-13 0-30,-59-6 30,-120-14-122,5 13-449,-97 7 571,277 28-94,0 4-1,0 5 1,1 6-1,-1 3 1,2 6 94,46-6-12,2 3-1,0 3 1,1 2 0,1 2 0,1 3 0,1 2-1,-21 16 13,31-14-2,2 1-1,1 3 0,2 1 1,1 1-1,1 3 0,3 1 1,1 1-1,-5 11 3,13-12-31,1 0-1,3 2 1,1 0 0,-11 35 31,10-11-152,3 1 0,-9 59 152,17-59-180,2 1 1,4 0-1,2 0 1,4 0-1,2 0 1,3-1-1,6 17 180,-5-42-148,2-1 0,2-1 0,1 0 0,19 36 148,-18-48-63,1 0 0,1-2 0,2 1 0,0-2 0,2-1 0,0 0 1,3 0 62,5 3-37,2-1 1,1-2-1,0-1 1,2-1 0,31 14 36,-19-14 22,1-1 0,1-2 0,1-3 0,19 3-22,-2-4 123,0-3-1,1-3 0,0-3 1,1-2-1,-1-4 0,0-2 1,0-3-1,18-6-122,22-7 374,-1-4-1,-1-5 1,-1-4-1,-1-5 1,8-9-374,-28 7 205,-2-4 1,-1-3-1,-3-3 0,-2-3 1,49-48-206,-46 30-85,-2-3-1,-5-4 1,-2-2-1,22-40 86,-58 71-106,-2 0-1,-2-2 0,-2-1 0,1-11 107,-16 35-36,-2-1 0,0 0 0,-2-1 0,-1 0 0,-2 0 0,0 0 0,-2 0 0,-2-22 36,-2 29 0,-1 0-1,-1 0 0,-1 0 0,0 1 0,-2 0 0,-1 0 0,0 0 0,-1 1 1,-2 0-1,0 1 0,-4-5 1,-7-6 7,0 1 1,-2 1-1,-1 1 0,-1 1 1,-1 2-1,-9-6-7,-15-6 15,-1 2-1,-2 2 1,-1 3 0,-41-14-15,19 9 3,-2 4 1,-1 3-1,-1 3 1,-1 5 0,-1 2-1,-28 2-3,-4 3-4,-1 5 1,1 5-1,-1 5 0,1 6 0,-30 8 4,58-1-5,0 3 0,1 4 0,-2 5 5,36-8-12,2 1-1,1 3 1,0 2 0,2 2-1,-23 19 13,20-9-58,2 3 0,1 2 0,3 1 1,-32 42 57,29-25-228,1 2 0,4 2 0,-25 52 228,31-43-678,3 1 1,3 2-1,4 1 0,-13 66 678,24-65-1923,0 37 1923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8:57:57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961 2289 3442,'145'1'1067,"-1"-7"1,1-6 0,-2-6 0,72-22-1068,-47-4 517,-1-7 1,-3-7 0,141-74-518,-187 73 182,-2-6 1,91-69-183,-160 100 39,-1-2 0,-2-2 0,-1-2 0,-3-1 0,30-40-39,-53 58 2,-1 0 0,-1-1 0,-1-1 1,-1 0-1,-2-1 0,7-19-2,-12 25 6,-1 0 1,-1-1-1,0 0 0,-2 1 0,0-1 0,-1 0 1,-2 0-1,0 0 0,-1 0-6,-3-10 12,-2 0-1,-1 1 1,-1 0 0,-1 1-1,-2 0 1,-1 0-1,-1 2 1,-2 0 0,-1 0-1,0 1 1,-2 2-1,-10-11-11,-11-9 24,-2 2-1,-2 1 1,-2 3-1,-1 1 1,-2 3-1,-2 1-23,-23-11 32,-1 4 1,-2 3-1,-19-4-32,-14 1 28,-2 5-1,-14 2-27,-11 2 22,-139-11-22,169 32-3,-1 5 0,-96 7 3,124 5-31,-1 2 0,1 5-1,-57 17 32,72-11-60,0 2 1,2 3-1,1 3 0,-34 22 60,34-14-114,2 4 0,1 2 0,3 3 0,1 2 0,2 2 0,3 3 0,2 2-1,-9 16 115,30-33-159,1 1-1,2 1 0,2 1 0,-16 42 160,28-57-106,1 2 1,1-1-1,1 1 1,2 0 0,1 1-1,1-1 1,1 1-1,2 16 106,1-22-65,0-1 0,2 1 1,0-1-1,2 0 0,0 0 0,2 0 0,0 0 0,1-1 0,1-1 0,1 1 1,1-1-1,0-1 0,2 0 0,0-1 0,0 0 0,2-1 0,0 0 0,1-2 1,14 11 64,-7-9 24,0-1 0,2-1 0,0-1 0,0-2 0,16 6-24,14 1 180,0-2 0,9-1-180,27 3 501,1-4 0,75 1-501,-7-11 991,38-9-991,-24-5 502,0-9 1,-2-6-1,36-17-502,-130 22 217,-1-3 0,-1-3 0,41-22-217,-93 36 59,-1 0 1,0-1-1,-1-2 0,-1 0 1,0-1-1,-1-1 1,-1-1-1,15-18-59,-25 25 22,0-1-1,0 1 1,-1-2-1,-1 1 1,0-1 0,-1-1-1,0 1 1,-1-1 0,-1 0-1,0 0 1,0 0-1,-2 0 1,0-1 0,0 1-1,-1-10-21,-2 8 4,-1 0 0,0 0 0,-1 0 0,-1 0 0,0 0 0,-1 1 0,0 0-1,-2 0 1,0 0 0,0 1 0,-1 0 0,-1 0 0,-1 1 0,0 0-4,-14-17-10,-2 2-1,-1 1 1,-1 2 0,-24-17 10,4 7-25,-1 2 0,-42-20 25,52 32-14,-1 2 0,0 2 0,-2 2-1,0 1 1,-1 2 0,0 3 0,0 1 0,-1 1 0,0 3 0,-40 2 14,43 4-51,1 2 1,-1 2-1,1 2 1,0 1-1,1 2 1,0 2 0,1 1-1,1 3 1,0 0-1,1 3 1,-29 20 50,39-22-92,1 0 0,0 2 0,2 0 0,1 2 0,0 0-1,2 2 1,0 0 0,2 1 0,1 1 0,1 1 0,1 0 0,1 1 0,2 0 0,0 3 92,6-14-65,2 0 0,0-1 0,1 1 0,0 0 0,2 1-1,0-1 1,1 0 0,1 0 0,0 1 0,1-1 0,1 0 0,1-1 0,0 1-1,1 0 1,1-1 0,0 0 0,1 0 0,1-1 0,1 0 0,0 0 0,1-1-1,8 9 66,-3-5-54,1-2 0,1 0-1,0-1 1,1 0-1,1-2 1,12 7 54,2-1-57,1-1 1,1-2-1,16 4 57,16 3 127,2-4 0,0-2 0,2-4 0,-1-3 0,1-2 0,0-4 0,52-4-127,-56-3 482,1-3 1,55-12-483,-75 8 271,-1-2 0,-1-1 0,0-3 0,14-8-271,-36 12 39,-1 0 1,0-2 0,-1 0 0,0-2 0,-2 0 0,1-2-1,-2 0 1,-1-1 0,0-1 0,-1 0 0,-1-1 0,-1-1 0,-1-1-1,-1 0 1,5-14-40,-9 17 17,-2 0 0,0 0 1,-1-1-1,-1 1 0,-1-1 0,-1-1 0,0 1 0,-2 0 0,-1-1 1,0 1-1,-2-1 0,0 1 0,-1 0 0,-2 0 0,0 0 0,-1 0 0,-1 1 1,-1 0-1,-3-5-17,-8-9-4,-1 1 0,-1 0 1,-2 2-1,-1 1 1,-1 1-1,-2 1 0,-1 1 1,-1 1-1,-11-6 4,-4 0-7,-1 2-1,-1 2 1,-1 2-1,-1 3 1,-2 1-1,-22-5 8,27 12 1,0 3 0,-1 1 1,-1 3-1,0 1 0,0 3 0,0 1 0,-1 3 0,1 2 0,0 2 0,-32 7-1,25 0-4,1 2 0,0 2 0,1 3 1,1 2-1,1 2 0,1 3 0,1 1 0,1 3 0,-15 14 4,19-11-93,1 2-1,2 2 1,-19 23 93,34-31-102,1 1-1,2 1 1,1 1-1,2 1 1,-7 16 102,16-28-103,0 1 0,2 0 0,-5 19 103,11-31-39,0 1-1,0-1 0,1 1 1,0-1-1,1 1 1,0-1-1,0 1 0,1 0 1,1-1-1,-1 0 1,2 1 39,1 2-28,0 0 0,1 0 0,1 0 0,0-1 0,1 0 0,0 0 0,0-1 0,1 0 0,1 0 0,0-1 0,0 0 0,1 0 0,0-1 0,0 0 28,13 8-13,0-1-1,1-1 1,1-2-1,0 0 1,1-1-1,4 0 14,16 4 6,1-3-1,0-1 0,0-3 1,1-1-1,9-2-5,26-2 133,0-4 1,53-8-134,-52 0 200,-2-5 0,0-3 0,0-3 0,-2-4 0,58-26-200,-114 40 88,0-1 0,-1-1-1,0-2 1,-1 0 0,0-1 0,-1-1-1,-1-1 1,0-1-88,-13 11 36,0 0 1,-1-1-1,1 0 1,-2 0-1,1 0 1,-1-1-1,0 0 0,-1 0 1,0-1-1,-1 1 1,0-1-1,0 1 0,0-3-36,-2 4 21,-1 0 0,1 0-1,-1 0 1,-1 0-1,1 0 1,-1 1 0,-1-1-1,1 0 1,-1 0-1,-1 0 1,0 1 0,0 0-1,0-1 1,-1 1-1,0 0 1,-1-1-21,-10-12 9,0 0 0,-2 2 0,0 0 0,-1 0 0,0 2 0,-2 0 0,0 1 0,-15-7-9,-10-5-8,-1 2 0,-1 2 0,-29-8 8,43 18-8,-1 2 1,0 1-1,-1 2 1,0 1-1,0 2 1,0 1-1,-1 2 1,1 2-1,-1 1 0,1 1 1,-1 2-1,-4 3 8,-2 3-57,1 1 0,0 2-1,1 2 1,1 2 0,0 2-1,1 1 1,-19 15 57,23-13-157,0 2 1,2 2-1,2 0 1,0 2 0,1 2-1,2 0 1,-21 33 156,43-57-40,1 0 1,0 1-1,0 0 1,1 0 0,0 0-1,0 0 1,0 0-1,1 1 1,0-1 0,1 1-1,0-1 1,0 1-1,0 0 1,1 0 39,1-2-16,-1-1 1,1 0-1,1 0 0,-1 0 1,1 0-1,0-1 0,0 1 1,0 0-1,1-1 0,-1 1 1,1-1-1,0 0 0,1 0 1,-1 0-1,1 0 1,-1-1-1,1 1 0,0-1 1,1 0-1,-1 0 0,1 0 16,11 6 10,0 0 0,1-1 0,1-1 1,-1 0-1,1-1 0,1-1 0,15 2-10,5-1 97,1-1 1,0-2-1,7-2-97,-5-1 148,0-3-1,0-1 1,0-1 0,35-11-148,-47 8 65,-2-1 0,1-2 0,-1 0 0,-1-2 0,0-1 0,-1-1 0,3-4-65,-18 12 29,-1-1 0,0 0 1,-1 0-1,0-1 0,0 0 1,-1 0-1,2-3-29,-8 8 11,0 1 0,0-1 0,0 1 0,0-1 0,0 0 0,-1 1 0,0-1 0,1 0 0,-2 0 0,1 0 0,0 0 0,-1 0 0,0 0 0,1 0 0,-2 0 0,1 0 0,0 0 0,-1 0 0,0 0 0,0 0 0,0 0 0,0 0 0,-1 0 0,-1-2-11,-3-5 8,-1 1-1,-1 0 1,0 0-1,0 0 1,-1 1-1,0 1 1,0-1-1,-1 2 0,-1-1 1,1 1-1,-1 1 1,0 0-1,0 0 1,-3 0-8,-9-4-7,-2 1 0,0 0 1,0 2-1,0 1 0,-1 1 0,-9 0 7,18 4-22,0 1 0,0 0-1,0 1 1,0 1-1,0 0 1,0 2-1,1 0 1,0 1-1,0 0 1,0 1 0,0 1-1,1 0 1,-7 6 22,13-7-41,0 0 1,1 0-1,-1 1 0,2 0 1,-1 1-1,1-1 1,0 1-1,0 1 1,1 0-1,0 0 41,2-2-45,1 1 0,-1-1 0,1 1 0,1-1 0,-1 1 0,1 0 0,1 0-1,-1 0 1,1 0 0,1 0 0,0 0 0,0 0 0,1 7 45,0-6-24,1-1 0,0 1 0,1 0 0,0-1-1,0 0 1,1 0 0,0 0 0,0 0 0,1-1 0,0 1-1,0-1 1,1 0 0,0-1 0,0 1 0,0-1 0,1-1-1,0 1 1,0-1 0,1 0 0,-1-1 0,3 1 24,6 4 34,1-1-1,0-1 1,1 0 0,0-2 0,0 0 0,0-1 0,1-1 0,-1 0-1,12-1-33,-11-1 67,-1-2-1,1 0 1,-1 0-1,1-2 1,-1 0-1,0-1 1,4-3-67,-15 5-140,0 0-1,0-1 1,0 0 0,-1 0 0,1-1 0,-1 0-1,0 0 1,0-1 0,0 1 0,-1-1 0,1-1-1,-1 1 1,-1-1 0,1 0 0,-1 0 0,0 0-1,0 0 1,-1-1 0,2-4 140,7-32-1942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00.9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1879 40 2289,'81'-22'1547,"-80"22"-1549,1-1 0,0 1 0,-1-1-1,1 1 1,-1-1 0,0 0 0,1 0-1,-1 1 1,0-1 0,1 0 0,-1 0-1,0 0 1,0-1 0,1 1 2,-2 1 1,0-1 1,0 1 0,0 0-1,0 0 1,0 0-1,0 0 1,0 0 0,0 0-1,0 0 1,0-1-1,0 1 1,1 0 0,-1 0-1,0 0 1,0 0-1,0 0 1,0 0 0,0 0-1,0-1 1,0 1-1,0 0 1,0 0 0,0 0-1,0 0 1,-1 0-1,1 0 1,0-1 0,0 1-1,0 0 1,0 0 0,0 0-1,0 0 1,0 0-1,0 0 1,0 0 0,0-1-1,0 1 1,0 0-1,-1 0 1,1 0 0,0 0-1,0 0 1,0 0-1,0 0 1,0 0 0,0 0-2,-14 1 198,-48 19 885,49-14-876,0-1 0,0-1 0,-1 0 0,0-1 0,0-1-1,0 0 1,-4 0-207,-162-5 1411,-113 2-781,-39 7 168,258-8-709,-296 3 574,323 2-658,-16 0 14,-42 8-19,71-5 64,0-1 0,-1-2 0,1-2 0,0-1 0,-1-1 1,-32-6-65,59 5-75,-1 0 1,0-1 0,1 0 0,-2-1 74,9 4-53,1-1 0,-1 1 0,1 0-1,-1 0 1,1 0 0,-1-1 0,1 1-1,-1 0 1,1-1 0,0 1 0,-1 0-1,1-1 1,0 1 0,-1 0 0,1-1 0,0 1-1,-1-1 1,1 1 0,0-1 0,0 1-1,0-1 1,-1 1 0,1-1 0,0 1-1,0-1 1,0 1 0,0-1 0,0 1-1,0-1 1,0 1 0,0-1 0,0 1-1,0-1 1,0 1 0,0-1 0,0 1-1,1-1 1,-1 1 0,0-1 0,0 1-1,0 0 1,1-1 0,-1 1 0,0-1 0,1 1-1,-1-1 54,13-15-1779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02.0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2319 124 2833,'-1'0'152,"-1"0"-1,1 0 1,0 0 0,0 0-1,0 0 1,-1 0-1,1 0 1,0-1-1,0 1 1,0 0 0,0-1-1,-1 1 1,1-1-1,0 0 1,0 1-1,0-1 1,0 0-152,-6-3 323,-7-1-220,0 1-1,0 0 1,0 0-1,-1 2 1,1 0-1,-1 0 1,-1 1-103,-32 1 486,-27 4-486,29-1 493,-34-3-493,-298-22 1369,299 13-1189,-11-6-180,12 2 188,-13 2-188,-223-3 67,213 12-18,28 0 145,-1 4 0,-34 5-194,-9 10 224,-86 8-24,174-23-233,1-1-1,0-2 0,0 0 1,0-2-1,-25-6 34,51 8-64,0 1 1,0 0-1,0-1 0,1 0 0,-1 1 1,0-1-1,0 0 0,1 0 0,-1 0 1,1 0-1,-2-1 64,3 2-81,0-1 1,-1 0 0,1 1-1,-1-1 1,1 0-1,0 1 1,-1-1-1,1 0 1,0 1 0,0-1-1,0 0 1,-1 0-1,1 1 1,0-1-1,0 0 1,0 0 0,0 1-1,0-1 1,0 0-1,1 0 1,-1 1-1,0-1 1,0 0 0,1 0-1,-1 1 1,0-1-1,1 0 1,-1 1 80,10-19-1884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03.1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1641 34 3346,'0'-1'87,"-1"0"1,1 1 0,0-1 0,0 0 0,0 0 0,0 1 0,-1-1-1,1 0 1,0 1 0,-1-1 0,1 0 0,-1 1 0,1-1 0,0 1-1,-1-1 1,0 0 0,1 1 0,-1-1 0,1 1 0,-1-1 0,0 1-1,1 0 1,-1-1 0,0 1 0,1 0 0,-1-1 0,0 1 0,1 0-1,-1 0 1,0 0 0,0-1 0,1 1 0,-1 0-88,-31-9 436,30 9-341,-12-3-11,0 1 0,-1 0 0,1 1 0,-1 1 0,1 0 0,-1 2-84,-90 12 90,45-5-11,-26 3 63,-51 7 550,-2-5 0,-62-5-692,12-21 225,107 5-165,-1 4-1,-33 4-59,106 0 4,-24 0 36,1 3-1,-1 0 1,-12 5-40,37-7 4,0-1 0,0 0 0,0 0-1,0-1 1,0-1-4,-19 2-3,-23 0 357,51-2-363,0 0-1,1 0 0,-1 0 0,1 0 0,-1 0 0,0 0 0,1 1 1,0-1-1,-1 0 0,1 0 0,-1 0 0,1 1 0,0-1 0,0 0 1,-1 1-1,1-1 0,0 1 0,0-1 0,0 0 10,3-2-730,-8-6-956,-6-5-97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06.10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0 180 1777,'15'2'411,"0"-1"1,0 0 0,1 0-1,-1-2 1,0 0 0,0-1-1,7-2-411,3 0 560,1 0-1,-1 2 0,7 1-559,26-2 758,-1-2 0,38-10-758,-67 10 157,99-22 430,-38 7-326,-51 14-224,0 2 0,0 1 0,1 2 0,32 3-37,158 24 202,-53-4-130,19-12-72,-20-2 0,-33-4-29,-1-6-1,70-12 30,-46 2-10,-85 12 12,-1 2 0,38 8-2,-8 0-2,150-4-16,-248-6 18,89-4-61,-54 1-17,1 2 0,27 4 78,3 1-45,0-4 0,64-9 45,-68 4-94,255-33-92,-288 31 189,1-1 0,-2-2 1,0-2-1,23-11-3,-59 22-75,1 0-103,0-1 1,-1 0-1,1 1 1,0-1-1,-1 0 1,0 0-1,1-1 1,-1 1-1,0-1 1,0 0-1,1-1 178,1-3-1438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07.37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37 2513,'34'1'1649,"0"2"-1,8 3-1648,19 2 171,202 7 483,-181-11-417,61-5-237,-70-1 32,1 3 1,21 5-33,-34 1 20,10 0 24,26 9-44,-70-11 134,0-2 1,1 0-1,-1-2 1,14-1-135,107-13 587,-14 1-488,-70 7 286,17-6-385,-19 3 247,20 0-247,284 12 168,-262-4 172,70-10-340,-104 4 127,59 4 164,14-2-48,-112 1-240,16 0 48,-1-2 1,0-2-1,30-10-51,-70 16-134,26-7 108,-31 8-110,0 0 0,1 0 0,-1 0 0,0 0 0,0 0 0,1 0 0,-1 0 0,0 0 0,0 0 0,1 1 0,-1-1-1,0 0 1,0 1 0,0-1 0,0 1 0,0-1 0,1 1 0,-1 0 0,0-1 0,0 1 0,-1 0 0,2 0 136,1 8-1844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0T09:00:08.9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0 134 2801,'1'-2'237,"0"0"-1,-1-1 0,1 1 1,0-1-1,0 1 0,0 0 1,0 0-1,1-1 0,-1 1 1,1 0-1,-1 0 0,1 0 0,0 1 1,-1-1-1,1 0 0,0 1 1,2-2-237,38-25 654,-31 23-593,0 0 0,1 1 0,-1 1 0,0-1 0,1 2 0,0-1 0,0 2 0,0 0 0,0 0 0,10 1-61,20 3 115,0 1 0,20 6-115,-4 0 56,149 17 246,1-10-1,114-7-301,-203-11 56,77-1 51,27-11-107,-102 0 45,-2-6 1,30-11-46,-98 17 44,1 3 1,0 2 0,0 2 0,1 2 0,6 3-45,391 39 43,-272-19-25,4-9 11,-79-6-10,1 5-19,186 35 17,-69-10 6,-87-17 100,-121-15-89,1 0 0,-1-1 0,1 0 0,0-1 0,-1-1 0,1 0 0,-1-1 0,2-1-34,-11 2 19,1-1 1,0 0-1,-1-1 0,1 1 1,-1-1-1,0 1 1,0-1-1,0-1 0,0 1 1,-1 0-1,1-1 1,-1 0-1,0 0 0,0 0 1,2-4-20,-34-13-3490,16 8 1545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4369-01D9-4746-8110-11C290F0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BCC67-91AD-4DE7-92FC-E220546F0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1148-7CBD-42A6-B531-045D656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8F5C-5EC6-477B-9EC2-658E8A61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6ED8-FA00-43AC-93D1-5F24BFF0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C032-A0D1-4200-8BB4-6E31C5B6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AAB8-767C-403C-801E-78A27963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833F7-5CC9-4AC0-A691-371E88E0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1A5-9BD2-48A2-8714-849B3CA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4EE2-5BD8-466A-BB44-49D8F65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9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9EF53-2F11-4D9E-90B2-C9A1A70B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5CF0A-5897-485D-B1E2-BA0E5C687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66C5-246F-4B00-9935-730E5907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411E-EF02-4E61-98DA-7557837B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3E67-BB69-411A-AC99-5106E9DC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EF4-2068-442C-8E79-A70148D8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09C9-EAB0-420B-AB85-6395AF39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E86B-6094-4030-9229-96EF21AB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F955-CA21-4C1D-9FE2-0CD65749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1B6F-EF36-4F0F-9CE9-93E56787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C86D-C205-4654-B89F-7ED2E288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DC86-FF12-4062-B388-D61735EA1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DA2BD-B5AB-4460-97ED-AD20FA1D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856C-70E8-4F2E-8907-37D71491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8FC4-051C-4185-AE47-CFB8DD4F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71E-494E-43BE-9929-D59B6ECF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4A2B-C323-4896-98E4-09AC9870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B54E1-A8CD-4CD0-9720-15B72A42A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16E4-ADE6-4709-85FD-94DF7507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1EAE-BB0E-41D5-B72E-FF202987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C32CF-8089-4C46-8FEF-FD5E6B7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97BD-8827-4EF0-B449-0CB52D57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8956-6E76-4D63-A337-41403ABE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01BCD-BC44-4164-8842-6B888EB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53108-9E9E-4855-88DD-3287A6DD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AC516-4B67-4C7B-B9A7-32E47575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E2504-9ED4-476D-954F-EB1247E8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C708C-77B8-4EF0-B9DC-70368642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D1CBC-B455-43B7-97B1-697ADC0A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3C23-1CF0-4102-B102-81D46199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43FD9-AB47-4442-A341-4B643FDA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EC7A1-97B0-420A-AD0A-58D3D0C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A6565-1335-4921-B5C5-20D0D26A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79661-64C4-470A-81AC-2E0CAC13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F2805-99C5-4777-A36B-F6AA565B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AD558-B4DD-49D5-9C00-4B980A01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7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B600-BD6B-4126-9356-6B6EB2D3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98A0-1F71-44FD-AAC9-6453A315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7C90-38ED-4A0C-8FBD-CF88297E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397D-ED9E-402B-A5F1-1A43719F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CA0C-C166-463B-B77D-BD27D025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3FAB-0C3D-4CC2-BF2B-43E440A4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FCF2-A44C-46C0-B58C-D7EEFEF7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4B1C9-9D2B-4D9F-A2A8-3CA974C95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3CFC6-ABDD-49F7-9257-F6B35371C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DEF1-E8E7-4A6D-BF41-5C2216A7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6B149-B507-4F7E-AEFB-161E02DC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9637B-0BBE-448C-B2A6-461D903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9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87BE-9AF2-4DC3-930E-8B14CE9B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71DB-1B71-44DA-AB73-CE9731E39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0489-DDE6-4A35-9724-9BBCADF5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5651-DC56-4859-BBB5-5F7960C80B19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CD99-E44B-444F-8AAD-A5F4F0E0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184A-6A84-42D6-BFFA-7FB1A54B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9.xml"/><Relationship Id="rId18" Type="http://schemas.openxmlformats.org/officeDocument/2006/relationships/image" Target="../media/image35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32.png"/><Relationship Id="rId17" Type="http://schemas.openxmlformats.org/officeDocument/2006/relationships/customXml" Target="../ink/ink11.xml"/><Relationship Id="rId2" Type="http://schemas.openxmlformats.org/officeDocument/2006/relationships/image" Target="../media/image27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7.xml"/><Relationship Id="rId1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opmarks.co.uk/maths-games/7-11-years/ordering-and-sequencing-numbers" TargetMode="External"/><Relationship Id="rId7" Type="http://schemas.openxmlformats.org/officeDocument/2006/relationships/hyperlink" Target="https://www.twinkl.co.uk/go/lessons/view/arithmagic" TargetMode="External"/><Relationship Id="rId2" Type="http://schemas.openxmlformats.org/officeDocument/2006/relationships/hyperlink" Target="https://www.bbc.co.uk/teach/supermov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iggle.org.uk/" TargetMode="External"/><Relationship Id="rId5" Type="http://schemas.openxmlformats.org/officeDocument/2006/relationships/hyperlink" Target="https://www.bbc.co.uk/teach/ks2-maths/zm9my9q" TargetMode="External"/><Relationship Id="rId4" Type="http://schemas.openxmlformats.org/officeDocument/2006/relationships/hyperlink" Target="https://www.bbc.co.uk/teach/ks2-english/zbrwnr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10" Type="http://schemas.openxmlformats.org/officeDocument/2006/relationships/image" Target="../media/image52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27/03/2020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Today we are learning:</a:t>
            </a:r>
          </a:p>
          <a:p>
            <a:endParaRPr lang="en-GB" dirty="0"/>
          </a:p>
          <a:p>
            <a:r>
              <a:rPr lang="en-GB" dirty="0"/>
              <a:t>English</a:t>
            </a:r>
          </a:p>
          <a:p>
            <a:r>
              <a:rPr lang="en-GB" dirty="0"/>
              <a:t>Maths</a:t>
            </a:r>
          </a:p>
          <a:p>
            <a:r>
              <a:rPr lang="en-GB" dirty="0"/>
              <a:t>Science</a:t>
            </a:r>
          </a:p>
          <a:p>
            <a:r>
              <a:rPr lang="en-GB" dirty="0"/>
              <a:t>Optional extras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668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238D7-0F22-408A-BEBC-C544F74B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78" y="-117522"/>
            <a:ext cx="5505283" cy="70930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EE6B4D-7A34-46A4-B1E1-482409A63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8195" r="3635" b="21388"/>
          <a:stretch>
            <a:fillRect/>
          </a:stretch>
        </p:blipFill>
        <p:spPr bwMode="auto">
          <a:xfrm>
            <a:off x="6804026" y="1560513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ECFF5F-4D70-4EFD-8151-D113C484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8195" r="3635" b="21388"/>
          <a:stretch>
            <a:fillRect/>
          </a:stretch>
        </p:blipFill>
        <p:spPr bwMode="auto">
          <a:xfrm rot="9208317">
            <a:off x="5334001" y="1209675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C57E5-5809-48A1-BCF3-767BB63FE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8195" r="3635" b="21388"/>
          <a:stretch>
            <a:fillRect/>
          </a:stretch>
        </p:blipFill>
        <p:spPr bwMode="auto">
          <a:xfrm rot="6276363">
            <a:off x="5507038" y="2490788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BB163-E62B-4D05-ADD0-32BE8C5CDD9F}"/>
              </a:ext>
            </a:extLst>
          </p:cNvPr>
          <p:cNvSpPr txBox="1"/>
          <p:nvPr/>
        </p:nvSpPr>
        <p:spPr>
          <a:xfrm rot="1414131">
            <a:off x="8566392" y="2286307"/>
            <a:ext cx="38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Which commas are not needed?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12168-1B0F-4E73-9BE0-34D6709CE4F6}"/>
              </a:ext>
            </a:extLst>
          </p:cNvPr>
          <p:cNvSpPr txBox="1"/>
          <p:nvPr/>
        </p:nvSpPr>
        <p:spPr>
          <a:xfrm>
            <a:off x="328774" y="-82292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253BF-8FB6-403C-9133-4D4182211388}"/>
              </a:ext>
            </a:extLst>
          </p:cNvPr>
          <p:cNvSpPr txBox="1"/>
          <p:nvPr/>
        </p:nvSpPr>
        <p:spPr>
          <a:xfrm>
            <a:off x="328774" y="267129"/>
            <a:ext cx="6133672" cy="601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3399"/>
                </a:solidFill>
              </a:rPr>
              <a:t>Choose the sentence that uses commas correctly!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dirty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3399"/>
                </a:solidFill>
              </a:rPr>
              <a:t>No need to write this in your lined book, a scrap piece of paper will do.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dirty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3399"/>
                </a:solidFill>
              </a:rPr>
              <a:t>You can check your answers at the end!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A48B28-CB8E-4711-987D-19606121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r="16183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49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78B6F8-EEC1-4D81-97F4-6BAB6365E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30" y="324195"/>
            <a:ext cx="8905169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878B6F8-EEC1-4D81-97F4-6BAB6365E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30" y="324195"/>
            <a:ext cx="8905169" cy="62096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CAA666-C846-4F09-9766-2995583FF5C5}"/>
                  </a:ext>
                </a:extLst>
              </p14:cNvPr>
              <p14:cNvContentPartPr/>
              <p14:nvPr/>
            </p14:nvContentPartPr>
            <p14:xfrm>
              <a:off x="2409010" y="1533459"/>
              <a:ext cx="7250040" cy="17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CAA666-C846-4F09-9766-2995583FF5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5370" y="1425819"/>
                <a:ext cx="735768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44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1C470A-09A5-4160-A05A-D2597DE3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3" y="1183474"/>
            <a:ext cx="11748994" cy="39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BAB5084C-663B-4EEC-B406-106E63A90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00" y="90639"/>
            <a:ext cx="9443200" cy="66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544E9D68-8B1C-4597-A67C-C8D059690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3" y="81086"/>
            <a:ext cx="9546953" cy="66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9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A189C2-D0E6-4C26-A886-70C099C6A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" y="1069975"/>
            <a:ext cx="11897484" cy="40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4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071E4FD-F707-4321-9867-C6FAC292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08" y="228683"/>
            <a:ext cx="9090289" cy="63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5414C4-923F-4EF2-8373-6B99706D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20" y="185503"/>
            <a:ext cx="9381415" cy="64869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9AA94E-5B0C-4861-802D-9F2A8AD61B80}"/>
                  </a:ext>
                </a:extLst>
              </p14:cNvPr>
              <p14:cNvContentPartPr/>
              <p14:nvPr/>
            </p14:nvContentPartPr>
            <p14:xfrm>
              <a:off x="8715130" y="443019"/>
              <a:ext cx="1718280" cy="89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9AA94E-5B0C-4861-802D-9F2A8AD61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1130" y="335379"/>
                <a:ext cx="1825920" cy="11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CAB6F6-207F-4725-8D9F-413531AA6D80}"/>
                  </a:ext>
                </a:extLst>
              </p14:cNvPr>
              <p14:cNvContentPartPr/>
              <p14:nvPr/>
            </p14:nvContentPartPr>
            <p14:xfrm>
              <a:off x="8998450" y="490179"/>
              <a:ext cx="1229760" cy="824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CAB6F6-207F-4725-8D9F-413531AA6D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4810" y="382539"/>
                <a:ext cx="133740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70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Reminders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/>
          </a:bodyPr>
          <a:lstStyle/>
          <a:p>
            <a:r>
              <a:rPr lang="en-GB" dirty="0"/>
              <a:t>Don’t forget to read every day to an adult or sibling!</a:t>
            </a:r>
          </a:p>
          <a:p>
            <a:r>
              <a:rPr lang="en-GB" dirty="0"/>
              <a:t>Practice your times tables every day!</a:t>
            </a:r>
          </a:p>
          <a:p>
            <a:r>
              <a:rPr lang="en-GB" dirty="0"/>
              <a:t>Continue to practice your spellings!</a:t>
            </a:r>
          </a:p>
          <a:p>
            <a:r>
              <a:rPr lang="en-GB" dirty="0"/>
              <a:t>Work through your maths bond and arithmetic books at your own 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1963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Book task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828F2-9F13-43BF-A801-E2370265F653}"/>
              </a:ext>
            </a:extLst>
          </p:cNvPr>
          <p:cNvSpPr txBox="1"/>
          <p:nvPr/>
        </p:nvSpPr>
        <p:spPr>
          <a:xfrm>
            <a:off x="318499" y="2455524"/>
            <a:ext cx="51370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Write a shopping list for each child. The first one has been done for you.</a:t>
            </a:r>
          </a:p>
          <a:p>
            <a:endParaRPr lang="en-GB" sz="2800"/>
          </a:p>
          <a:p>
            <a:r>
              <a:rPr lang="en-GB" sz="2800"/>
              <a:t>Remember to write in full sentences, like the example!</a:t>
            </a:r>
            <a:endParaRPr lang="en-GB" sz="28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D70D1B-CD8D-4515-B57F-61BF19DAE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7467"/>
            <a:ext cx="5054150" cy="43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59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rug, bed&#10;&#10;Description automatically generated">
            <a:extLst>
              <a:ext uri="{FF2B5EF4-FFF2-40B4-BE49-F238E27FC236}">
                <a16:creationId xmlns:a16="http://schemas.microsoft.com/office/drawing/2014/main" id="{88BC3D9E-5DCA-4056-95ED-FCD7BD771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159774"/>
            <a:ext cx="11592032" cy="2038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F3A53-24E1-4D14-AC1B-FCE300649F0E}"/>
              </a:ext>
            </a:extLst>
          </p:cNvPr>
          <p:cNvSpPr txBox="1"/>
          <p:nvPr/>
        </p:nvSpPr>
        <p:spPr>
          <a:xfrm>
            <a:off x="302149" y="461176"/>
            <a:ext cx="1102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E5E80-AAFA-4ACC-994F-56C987287BAA}"/>
              </a:ext>
            </a:extLst>
          </p:cNvPr>
          <p:cNvSpPr txBox="1"/>
          <p:nvPr/>
        </p:nvSpPr>
        <p:spPr>
          <a:xfrm>
            <a:off x="453224" y="4874150"/>
            <a:ext cx="1137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Now 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278826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7834435-FE42-4273-BE1A-3F05DF4EA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" r="1" b="291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0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0DCCE1E-3CFE-4A7D-AF38-85E4441D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8" y="1199828"/>
            <a:ext cx="10836864" cy="39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B966B1-1268-4AAF-B51D-466B388E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65" y="165457"/>
            <a:ext cx="6945489" cy="6527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CEE32-DAA5-4DA9-9505-9D3D127F4014}"/>
              </a:ext>
            </a:extLst>
          </p:cNvPr>
          <p:cNvSpPr/>
          <p:nvPr/>
        </p:nvSpPr>
        <p:spPr>
          <a:xfrm rot="20047548">
            <a:off x="159066" y="1804566"/>
            <a:ext cx="37644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70658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012" cy="1325563"/>
          </a:xfrm>
        </p:spPr>
        <p:txBody>
          <a:bodyPr/>
          <a:lstStyle/>
          <a:p>
            <a:r>
              <a:rPr lang="en-GB" b="1" dirty="0"/>
              <a:t>Optional extra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825625"/>
            <a:ext cx="5661212" cy="4566210"/>
          </a:xfrm>
        </p:spPr>
        <p:txBody>
          <a:bodyPr/>
          <a:lstStyle/>
          <a:p>
            <a:r>
              <a:rPr lang="en-GB" dirty="0"/>
              <a:t>We can use lists in our stories!</a:t>
            </a:r>
          </a:p>
          <a:p>
            <a:r>
              <a:rPr lang="en-GB" dirty="0"/>
              <a:t>We can describe settings and characters using something called </a:t>
            </a:r>
            <a:r>
              <a:rPr lang="en-GB" dirty="0">
                <a:solidFill>
                  <a:srgbClr val="FF3399"/>
                </a:solidFill>
              </a:rPr>
              <a:t>“power of 3”.</a:t>
            </a:r>
          </a:p>
          <a:p>
            <a:r>
              <a:rPr lang="en-GB" dirty="0"/>
              <a:t>Write 3 </a:t>
            </a:r>
            <a:r>
              <a:rPr lang="en-GB" dirty="0">
                <a:solidFill>
                  <a:srgbClr val="FF3399"/>
                </a:solidFill>
              </a:rPr>
              <a:t>adjectives</a:t>
            </a:r>
            <a:r>
              <a:rPr lang="en-GB" dirty="0"/>
              <a:t> in a list to describe something in more detail.</a:t>
            </a:r>
          </a:p>
          <a:p>
            <a:r>
              <a:rPr lang="en-GB" dirty="0"/>
              <a:t>Have a look at the example and then try your own in your lined book!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7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47F988-4A00-4A3A-8ACF-EFE66714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61507"/>
            <a:ext cx="10905066" cy="37349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BA38A4-F431-47A0-A408-B5CCCE12F5CA}"/>
                  </a:ext>
                </a:extLst>
              </p14:cNvPr>
              <p14:cNvContentPartPr/>
              <p14:nvPr/>
            </p14:nvContentPartPr>
            <p14:xfrm>
              <a:off x="7545130" y="3083979"/>
              <a:ext cx="713520" cy="3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BA38A4-F431-47A0-A408-B5CCCE12F5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1490" y="2976339"/>
                <a:ext cx="8211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1DAD56-6B37-43BC-8027-0A3760E8CB8B}"/>
                  </a:ext>
                </a:extLst>
              </p14:cNvPr>
              <p14:cNvContentPartPr/>
              <p14:nvPr/>
            </p14:nvContentPartPr>
            <p14:xfrm>
              <a:off x="8239210" y="3132579"/>
              <a:ext cx="835200" cy="4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1DAD56-6B37-43BC-8027-0A3760E8CB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85210" y="3024579"/>
                <a:ext cx="9428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4506AE-6621-4C1B-87AC-35B952658C4C}"/>
                  </a:ext>
                </a:extLst>
              </p14:cNvPr>
              <p14:cNvContentPartPr/>
              <p14:nvPr/>
            </p14:nvContentPartPr>
            <p14:xfrm>
              <a:off x="9504970" y="3139779"/>
              <a:ext cx="590760" cy="30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4506AE-6621-4C1B-87AC-35B952658C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51330" y="3031779"/>
                <a:ext cx="6984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0DAC6B-0A2D-4BB6-B1AD-2D999CA4293E}"/>
                  </a:ext>
                </a:extLst>
              </p14:cNvPr>
              <p14:cNvContentPartPr/>
              <p14:nvPr/>
            </p14:nvContentPartPr>
            <p14:xfrm>
              <a:off x="7760770" y="4055259"/>
              <a:ext cx="1525680" cy="66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0DAC6B-0A2D-4BB6-B1AD-2D999CA429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06770" y="3947619"/>
                <a:ext cx="16333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08B906-39C7-4A62-905B-D8873E96E581}"/>
                  </a:ext>
                </a:extLst>
              </p14:cNvPr>
              <p14:cNvContentPartPr/>
              <p14:nvPr/>
            </p14:nvContentPartPr>
            <p14:xfrm>
              <a:off x="9545650" y="4038699"/>
              <a:ext cx="1134720" cy="43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08B906-39C7-4A62-905B-D8873E96E5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91650" y="3931059"/>
                <a:ext cx="1242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8A2A2-7618-4BB0-92AF-5679C68C69D1}"/>
                  </a:ext>
                </a:extLst>
              </p14:cNvPr>
              <p14:cNvContentPartPr/>
              <p14:nvPr/>
            </p14:nvContentPartPr>
            <p14:xfrm>
              <a:off x="6103690" y="4385379"/>
              <a:ext cx="1527480" cy="65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8A2A2-7618-4BB0-92AF-5679C68C69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9690" y="4277379"/>
                <a:ext cx="16351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F43B72-6B93-48EE-9BCE-096CD3BE1C8C}"/>
                  </a:ext>
                </a:extLst>
              </p14:cNvPr>
              <p14:cNvContentPartPr/>
              <p14:nvPr/>
            </p14:nvContentPartPr>
            <p14:xfrm>
              <a:off x="3312610" y="2026299"/>
              <a:ext cx="1807920" cy="7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F43B72-6B93-48EE-9BCE-096CD3BE1C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8610" y="1918299"/>
                <a:ext cx="19155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63BB94-3D4D-4D13-A2A1-3E6059340A38}"/>
                  </a:ext>
                </a:extLst>
              </p14:cNvPr>
              <p14:cNvContentPartPr/>
              <p14:nvPr/>
            </p14:nvContentPartPr>
            <p14:xfrm>
              <a:off x="1511890" y="1736139"/>
              <a:ext cx="1443960" cy="65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63BB94-3D4D-4D13-A2A1-3E6059340A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8250" y="1628499"/>
                <a:ext cx="1551600" cy="2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43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AD5364-8A18-4013-AE2C-557F12CF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590550"/>
            <a:ext cx="7493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1BDE41-5825-4310-895F-9221C5544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5" y="555625"/>
            <a:ext cx="7473950" cy="57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869577"/>
            <a:ext cx="5729673" cy="48447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b="1" u="sng" dirty="0">
                <a:solidFill>
                  <a:srgbClr val="FFFFFF"/>
                </a:solidFill>
              </a:rPr>
              <a:t>English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LO: To use commas to write a list.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0000"/>
                </a:solidFill>
              </a:rPr>
              <a:t>Red = I didn’t understand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00B050"/>
                </a:solidFill>
              </a:rPr>
              <a:t>Green = Got it!</a:t>
            </a:r>
            <a:br>
              <a:rPr lang="en-GB" sz="4600" dirty="0">
                <a:solidFill>
                  <a:srgbClr val="FFFFFF"/>
                </a:solidFill>
              </a:rPr>
            </a:b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Useful Resources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https://www.bbc.co.uk/teach/supermovers</a:t>
            </a:r>
            <a:r>
              <a:rPr lang="en-GB" dirty="0"/>
              <a:t> Times tables, grammar and just for fun!</a:t>
            </a:r>
          </a:p>
          <a:p>
            <a:r>
              <a:rPr lang="en-GB" dirty="0">
                <a:hlinkClick r:id="rId3"/>
              </a:rPr>
              <a:t>https://www.topmarks.co.uk/maths-games/7-11-years/ordering-and-sequencing-numbers</a:t>
            </a:r>
            <a:r>
              <a:rPr lang="en-GB" dirty="0"/>
              <a:t> Maths games</a:t>
            </a:r>
          </a:p>
          <a:p>
            <a:r>
              <a:rPr lang="en-GB" dirty="0">
                <a:hlinkClick r:id="rId4"/>
              </a:rPr>
              <a:t>https://www.bbc.co.uk/teach/ks2-english/zbrwnrd</a:t>
            </a:r>
            <a:r>
              <a:rPr lang="en-GB" dirty="0"/>
              <a:t> English additional resources</a:t>
            </a:r>
          </a:p>
          <a:p>
            <a:r>
              <a:rPr lang="en-GB" dirty="0">
                <a:hlinkClick r:id="rId5"/>
              </a:rPr>
              <a:t>https://www.bbc.co.uk/teach/ks2-maths/zm9my9q</a:t>
            </a:r>
            <a:r>
              <a:rPr lang="en-GB" dirty="0"/>
              <a:t> Maths additional resources</a:t>
            </a:r>
          </a:p>
          <a:p>
            <a:r>
              <a:rPr lang="en-GB" dirty="0">
                <a:hlinkClick r:id="rId6"/>
              </a:rPr>
              <a:t>https://swiggle.org.uk/</a:t>
            </a:r>
            <a:r>
              <a:rPr lang="en-GB" dirty="0"/>
              <a:t> Child safe search engine</a:t>
            </a:r>
          </a:p>
          <a:p>
            <a:r>
              <a:rPr lang="en-GB" dirty="0">
                <a:hlinkClick r:id="rId7"/>
              </a:rPr>
              <a:t>https://www.twinkl.co.uk/go/lessons/view/arithmagic</a:t>
            </a:r>
            <a:r>
              <a:rPr lang="en-GB" dirty="0"/>
              <a:t> </a:t>
            </a:r>
            <a:r>
              <a:rPr lang="en-GB" dirty="0" err="1"/>
              <a:t>Arithmagic</a:t>
            </a:r>
            <a:r>
              <a:rPr lang="en-GB" dirty="0"/>
              <a:t> game. Code: TA5810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58285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choose the correct unit of measure</a:t>
            </a:r>
          </a:p>
        </p:txBody>
      </p:sp>
    </p:spTree>
    <p:extLst>
      <p:ext uri="{BB962C8B-B14F-4D97-AF65-F5344CB8AC3E}">
        <p14:creationId xmlns:p14="http://schemas.microsoft.com/office/powerpoint/2010/main" val="1636840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01" y="1148838"/>
            <a:ext cx="5729673" cy="4238951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choose the correct unit of measure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squared book now!</a:t>
            </a:r>
          </a:p>
        </p:txBody>
      </p:sp>
    </p:spTree>
    <p:extLst>
      <p:ext uri="{BB962C8B-B14F-4D97-AF65-F5344CB8AC3E}">
        <p14:creationId xmlns:p14="http://schemas.microsoft.com/office/powerpoint/2010/main" val="4090128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Let’s Recap!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52832-8AC5-4AAD-9F93-FD6FF2DA9EA2}"/>
              </a:ext>
            </a:extLst>
          </p:cNvPr>
          <p:cNvSpPr txBox="1"/>
          <p:nvPr/>
        </p:nvSpPr>
        <p:spPr>
          <a:xfrm>
            <a:off x="238539" y="1836751"/>
            <a:ext cx="52399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Length</a:t>
            </a:r>
            <a:r>
              <a:rPr lang="en-GB" sz="2400" dirty="0"/>
              <a:t> = How long something is. We measure length in mm, cm or m (millimetres, centimetres or meters)</a:t>
            </a:r>
          </a:p>
          <a:p>
            <a:endParaRPr lang="en-GB" sz="2400" dirty="0"/>
          </a:p>
          <a:p>
            <a:r>
              <a:rPr lang="en-GB" sz="2400" b="1" dirty="0"/>
              <a:t>Capacity</a:t>
            </a:r>
            <a:r>
              <a:rPr lang="en-GB" sz="2400" dirty="0"/>
              <a:t> = how much liquid a container can hold. We measure capacity in ml or L (millilitres or litres)</a:t>
            </a:r>
          </a:p>
          <a:p>
            <a:endParaRPr lang="en-GB" sz="2400" dirty="0"/>
          </a:p>
          <a:p>
            <a:r>
              <a:rPr lang="en-GB" sz="2400" b="1" dirty="0"/>
              <a:t>Mass</a:t>
            </a:r>
            <a:r>
              <a:rPr lang="en-GB" sz="2400" dirty="0"/>
              <a:t> = how heavy something is. We measure mass in g and Kg (grams or kilograms)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7F234-398D-4399-A0B5-7754CEC5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133" y="2945630"/>
            <a:ext cx="2507401" cy="241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6E48D-ECAA-434E-8C5B-5A432A08F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89" y="1624277"/>
            <a:ext cx="2652580" cy="1635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9F8E2-CFFC-4D29-A828-F4194DB7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13" y="4373755"/>
            <a:ext cx="2266123" cy="2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344"/>
            <a:ext cx="6492240" cy="2101850"/>
          </a:xfrm>
        </p:spPr>
        <p:txBody>
          <a:bodyPr anchor="b">
            <a:normAutofit/>
          </a:bodyPr>
          <a:lstStyle/>
          <a:p>
            <a:r>
              <a:rPr lang="en-GB" b="1"/>
              <a:t>Which Unit would you choose to measure the following items?</a:t>
            </a:r>
          </a:p>
        </p:txBody>
      </p:sp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:a16="http://schemas.microsoft.com/office/drawing/2014/main" id="{14F25BDC-500B-4AA5-88C2-02107EF18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" b="-1"/>
          <a:stretch/>
        </p:blipFill>
        <p:spPr>
          <a:xfrm>
            <a:off x="7930897" y="10"/>
            <a:ext cx="4261104" cy="25694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C767-D56B-42D9-ACCC-3C9056E95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9856"/>
            <a:ext cx="6492240" cy="3438144"/>
          </a:xfrm>
        </p:spPr>
        <p:txBody>
          <a:bodyPr>
            <a:normAutofit/>
          </a:bodyPr>
          <a:lstStyle/>
          <a:p>
            <a:r>
              <a:rPr lang="en-GB" sz="3200" dirty="0"/>
              <a:t>You could print the following slide and label the pictures, or you could tell someone in your family the answers!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5C74AEF-9CCF-4045-B3DD-2EE024BB0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2" r="2" b="13896"/>
          <a:stretch/>
        </p:blipFill>
        <p:spPr>
          <a:xfrm>
            <a:off x="7930896" y="2743200"/>
            <a:ext cx="42611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FBE77-E691-4CED-8895-BA65F796A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4400550"/>
            <a:ext cx="1985963" cy="2095500"/>
          </a:xfrm>
          <a:prstGeom prst="rect">
            <a:avLst/>
          </a:prstGeom>
        </p:spPr>
      </p:pic>
      <p:pic>
        <p:nvPicPr>
          <p:cNvPr id="7" name="Picture 6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A204EC14-CBCF-4B02-890F-93B5D2649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2447925"/>
            <a:ext cx="2844800" cy="1870075"/>
          </a:xfrm>
          <a:prstGeom prst="rect">
            <a:avLst/>
          </a:prstGeom>
        </p:spPr>
      </p:pic>
      <p:pic>
        <p:nvPicPr>
          <p:cNvPr id="9" name="Picture 8" descr="A cup of coffee on a table&#10;&#10;Description automatically generated">
            <a:extLst>
              <a:ext uri="{FF2B5EF4-FFF2-40B4-BE49-F238E27FC236}">
                <a16:creationId xmlns:a16="http://schemas.microsoft.com/office/drawing/2014/main" id="{749230EC-4A4F-4DCF-91C7-AD7850B3B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363538"/>
            <a:ext cx="3635375" cy="2003425"/>
          </a:xfrm>
          <a:prstGeom prst="rect">
            <a:avLst/>
          </a:prstGeom>
        </p:spPr>
      </p:pic>
      <p:pic>
        <p:nvPicPr>
          <p:cNvPr id="11" name="Picture 10" descr="A picture containing cup, table, food, indoor&#10;&#10;Description automatically generated">
            <a:extLst>
              <a:ext uri="{FF2B5EF4-FFF2-40B4-BE49-F238E27FC236}">
                <a16:creationId xmlns:a16="http://schemas.microsoft.com/office/drawing/2014/main" id="{21100A29-248B-4B4B-A87A-284CE1EA7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4400550"/>
            <a:ext cx="3182938" cy="2095500"/>
          </a:xfrm>
          <a:prstGeom prst="rect">
            <a:avLst/>
          </a:prstGeom>
        </p:spPr>
      </p:pic>
      <p:pic>
        <p:nvPicPr>
          <p:cNvPr id="13" name="Picture 12" descr="A close up of a stadium&#10;&#10;Description automatically generated">
            <a:extLst>
              <a:ext uri="{FF2B5EF4-FFF2-40B4-BE49-F238E27FC236}">
                <a16:creationId xmlns:a16="http://schemas.microsoft.com/office/drawing/2014/main" id="{99C6781F-4D77-408F-A2E6-FC0F6511B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2447925"/>
            <a:ext cx="2649538" cy="1870075"/>
          </a:xfrm>
          <a:prstGeom prst="rect">
            <a:avLst/>
          </a:prstGeom>
        </p:spPr>
      </p:pic>
      <p:pic>
        <p:nvPicPr>
          <p:cNvPr id="15" name="Picture 14" descr="A close up of an insect&#10;&#10;Description automatically generated">
            <a:extLst>
              <a:ext uri="{FF2B5EF4-FFF2-40B4-BE49-F238E27FC236}">
                <a16:creationId xmlns:a16="http://schemas.microsoft.com/office/drawing/2014/main" id="{DCF21BC5-1802-4F3D-8593-2042B1837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5" y="363538"/>
            <a:ext cx="2665413" cy="2003425"/>
          </a:xfrm>
          <a:prstGeom prst="rect">
            <a:avLst/>
          </a:prstGeom>
        </p:spPr>
      </p:pic>
      <p:pic>
        <p:nvPicPr>
          <p:cNvPr id="17" name="Picture 16" descr="A picture containing cup, table, white, plate&#10;&#10;Description automatically generated">
            <a:extLst>
              <a:ext uri="{FF2B5EF4-FFF2-40B4-BE49-F238E27FC236}">
                <a16:creationId xmlns:a16="http://schemas.microsoft.com/office/drawing/2014/main" id="{47F39A73-1056-4327-AE53-84703B32BC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75" y="4400550"/>
            <a:ext cx="2640013" cy="2095500"/>
          </a:xfrm>
          <a:prstGeom prst="rect">
            <a:avLst/>
          </a:prstGeom>
        </p:spPr>
      </p:pic>
      <p:pic>
        <p:nvPicPr>
          <p:cNvPr id="19" name="Picture 18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77603C10-1FD7-4606-A15F-A05758083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88" y="363538"/>
            <a:ext cx="1508125" cy="2003425"/>
          </a:xfrm>
          <a:prstGeom prst="rect">
            <a:avLst/>
          </a:prstGeom>
        </p:spPr>
      </p:pic>
      <p:pic>
        <p:nvPicPr>
          <p:cNvPr id="21" name="Picture 20" descr="A close up of a device&#10;&#10;Description automatically generated">
            <a:extLst>
              <a:ext uri="{FF2B5EF4-FFF2-40B4-BE49-F238E27FC236}">
                <a16:creationId xmlns:a16="http://schemas.microsoft.com/office/drawing/2014/main" id="{B7EE68CC-84C4-40A0-BC8D-AB4811F01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2447925"/>
            <a:ext cx="2314575" cy="18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1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8005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Book tasks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A537A-A1F8-4D21-9FC0-6E1F3F8EEB55}"/>
              </a:ext>
            </a:extLst>
          </p:cNvPr>
          <p:cNvSpPr txBox="1"/>
          <p:nvPr/>
        </p:nvSpPr>
        <p:spPr>
          <a:xfrm>
            <a:off x="648930" y="1304818"/>
            <a:ext cx="5127029" cy="4919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 you complete the </a:t>
            </a:r>
            <a:r>
              <a:rPr lang="en-US" sz="2400" dirty="0" err="1"/>
              <a:t>chilli</a:t>
            </a:r>
            <a:r>
              <a:rPr lang="en-US" sz="2400" dirty="0"/>
              <a:t> challenges for measurement?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Choose </a:t>
            </a:r>
            <a:r>
              <a:rPr lang="en-US" sz="2400" dirty="0">
                <a:solidFill>
                  <a:srgbClr val="00B050"/>
                </a:solidFill>
              </a:rPr>
              <a:t>one </a:t>
            </a:r>
            <a:r>
              <a:rPr lang="en-US" sz="2400" dirty="0" err="1">
                <a:solidFill>
                  <a:srgbClr val="00B050"/>
                </a:solidFill>
              </a:rPr>
              <a:t>chilli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two </a:t>
            </a:r>
            <a:r>
              <a:rPr lang="en-US" sz="2400" dirty="0" err="1">
                <a:solidFill>
                  <a:srgbClr val="FFFF00"/>
                </a:solidFill>
              </a:rPr>
              <a:t>chillies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or even </a:t>
            </a:r>
            <a:r>
              <a:rPr lang="en-US" sz="2400" dirty="0">
                <a:solidFill>
                  <a:srgbClr val="FF0000"/>
                </a:solidFill>
              </a:rPr>
              <a:t>three </a:t>
            </a:r>
            <a:r>
              <a:rPr lang="en-US" sz="2400" dirty="0" err="1">
                <a:solidFill>
                  <a:srgbClr val="FF0000"/>
                </a:solidFill>
              </a:rPr>
              <a:t>chillies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if you're feeling super confident!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You could print the slides, cut out the </a:t>
            </a:r>
            <a:r>
              <a:rPr lang="en-US" sz="2400" dirty="0" err="1"/>
              <a:t>chilli</a:t>
            </a:r>
            <a:r>
              <a:rPr lang="en-US" sz="2400" dirty="0"/>
              <a:t> challenges and stick them in your book, or you could copy the question carefully instead.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1" dirty="0"/>
              <a:t>You can check your answers at the end!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E76976-B048-4D89-8DBE-A312512C0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r="973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7102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One </a:t>
            </a:r>
            <a:r>
              <a:rPr lang="en-US" sz="36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Chilli</a:t>
            </a:r>
            <a:endParaRPr lang="en-US" sz="3600" b="1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071542"/>
            <a:ext cx="6780700" cy="47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One </a:t>
            </a:r>
            <a:r>
              <a:rPr lang="en-US" sz="36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Chilli</a:t>
            </a:r>
            <a:endParaRPr lang="en-US" sz="3600" b="1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5816" y="1071542"/>
            <a:ext cx="6743700" cy="47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78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One </a:t>
            </a:r>
            <a:r>
              <a:rPr lang="en-US" sz="36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Chilli</a:t>
            </a:r>
            <a:endParaRPr lang="en-US" sz="3600" b="1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533" y="1071542"/>
            <a:ext cx="6732265" cy="47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87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Two </a:t>
            </a:r>
            <a:r>
              <a:rPr lang="en-US" sz="3600" b="1" dirty="0" err="1">
                <a:solidFill>
                  <a:srgbClr val="FFFF00"/>
                </a:solidFill>
              </a:rPr>
              <a:t>chillies</a:t>
            </a:r>
            <a:endParaRPr lang="en-US" sz="3600" b="1" kern="12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533" y="1088573"/>
            <a:ext cx="6732265" cy="46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use commas to write a list</a:t>
            </a:r>
          </a:p>
        </p:txBody>
      </p:sp>
    </p:spTree>
    <p:extLst>
      <p:ext uri="{BB962C8B-B14F-4D97-AF65-F5344CB8AC3E}">
        <p14:creationId xmlns:p14="http://schemas.microsoft.com/office/powerpoint/2010/main" val="486452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Two </a:t>
            </a:r>
            <a:r>
              <a:rPr lang="en-US" sz="3600" b="1" dirty="0" err="1">
                <a:solidFill>
                  <a:srgbClr val="FFFF00"/>
                </a:solidFill>
              </a:rPr>
              <a:t>chillies</a:t>
            </a:r>
            <a:endParaRPr lang="en-US" sz="3600" b="1" kern="12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2411" y="1088573"/>
            <a:ext cx="6710508" cy="46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80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Two </a:t>
            </a:r>
            <a:r>
              <a:rPr lang="en-US" sz="3600" b="1" dirty="0" err="1">
                <a:solidFill>
                  <a:srgbClr val="FFFF00"/>
                </a:solidFill>
              </a:rPr>
              <a:t>chillies</a:t>
            </a:r>
            <a:endParaRPr lang="en-US" sz="3600" b="1" kern="12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323" y="1088573"/>
            <a:ext cx="6690684" cy="46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70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Three </a:t>
            </a:r>
            <a:r>
              <a:rPr lang="en-US" sz="3600" b="1" dirty="0" err="1">
                <a:solidFill>
                  <a:srgbClr val="FF0000"/>
                </a:solidFill>
              </a:rPr>
              <a:t>chillies</a:t>
            </a:r>
            <a:endParaRPr lang="en-US" sz="3600" b="1" kern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3019" y="1088573"/>
            <a:ext cx="6689292" cy="46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Three </a:t>
            </a:r>
            <a:r>
              <a:rPr lang="en-US" sz="3600" b="1" dirty="0" err="1">
                <a:solidFill>
                  <a:srgbClr val="FF0000"/>
                </a:solidFill>
              </a:rPr>
              <a:t>chillies</a:t>
            </a:r>
            <a:endParaRPr lang="en-US" sz="3600" b="1" kern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3019" y="1107060"/>
            <a:ext cx="6689292" cy="46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1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35CC-D6F1-419D-9578-0EB4603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Three </a:t>
            </a:r>
            <a:r>
              <a:rPr lang="en-US" sz="3600" b="1" dirty="0" err="1">
                <a:solidFill>
                  <a:srgbClr val="FF0000"/>
                </a:solidFill>
              </a:rPr>
              <a:t>chillies</a:t>
            </a:r>
            <a:endParaRPr lang="en-US" sz="3600" b="1" kern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A27-2FFD-43EE-88BD-FCE70BCE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3019" y="1110790"/>
            <a:ext cx="6689292" cy="46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4561680"/>
          </a:xfrm>
        </p:spPr>
        <p:txBody>
          <a:bodyPr>
            <a:noAutofit/>
          </a:bodyPr>
          <a:lstStyle/>
          <a:p>
            <a:pPr algn="l"/>
            <a:r>
              <a:rPr lang="en-GB" sz="3200" b="1" u="sng" dirty="0">
                <a:solidFill>
                  <a:srgbClr val="FFFFFF"/>
                </a:solidFill>
              </a:rPr>
              <a:t>Maths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LO: To choose the correct unit of measure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Red = I didn’t understand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00B050"/>
                </a:solidFill>
              </a:rPr>
              <a:t>Green = Got it!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6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" r="1" b="2536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5000" b="1" u="sng">
                <a:solidFill>
                  <a:srgbClr val="FFFFFF"/>
                </a:solidFill>
              </a:rPr>
              <a:t>Science</a:t>
            </a:r>
            <a:br>
              <a:rPr lang="en-GB" sz="5000">
                <a:solidFill>
                  <a:srgbClr val="FFFFFF"/>
                </a:solidFill>
              </a:rPr>
            </a:br>
            <a:r>
              <a:rPr lang="en-GB" sz="5000">
                <a:solidFill>
                  <a:srgbClr val="FFFFFF"/>
                </a:solidFill>
              </a:rPr>
              <a:t>LO: To make a healthy meal</a:t>
            </a:r>
          </a:p>
        </p:txBody>
      </p:sp>
    </p:spTree>
    <p:extLst>
      <p:ext uri="{BB962C8B-B14F-4D97-AF65-F5344CB8AC3E}">
        <p14:creationId xmlns:p14="http://schemas.microsoft.com/office/powerpoint/2010/main" val="2201211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54E-D4F3-452E-9AE7-0E3812A5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remember what a “Healthy Plate” looks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F9E3A-ED6E-486F-B3F0-238C78A38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7" y="1852612"/>
            <a:ext cx="7426519" cy="48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7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2C54E-D4F3-452E-9AE7-0E3812A5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food pyramid tells us which foods we should eat lots of, and which foods we should only have occasionally: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C9A6203-1DB3-4DF9-BA63-73D21045E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95259"/>
            <a:ext cx="6780700" cy="4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8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C54E-D4F3-452E-9AE7-0E3812A5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96" y="2204199"/>
            <a:ext cx="3774897" cy="1802722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Book Task:</a:t>
            </a:r>
            <a:br>
              <a:rPr lang="en-GB" dirty="0"/>
            </a:br>
            <a:br>
              <a:rPr lang="en-GB" dirty="0"/>
            </a:br>
            <a:r>
              <a:rPr lang="en-GB" sz="4000" dirty="0"/>
              <a:t>Where do these foods belong on the food pyramid?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Print this slide.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Draw labels to the correct section. Colour the foods!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F828B-5477-4538-ACEE-9884D0F9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66" y="220466"/>
            <a:ext cx="5063467" cy="64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1139873"/>
            <a:ext cx="5729673" cy="4041727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use commas to write a list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lined book now!</a:t>
            </a:r>
          </a:p>
        </p:txBody>
      </p:sp>
    </p:spTree>
    <p:extLst>
      <p:ext uri="{BB962C8B-B14F-4D97-AF65-F5344CB8AC3E}">
        <p14:creationId xmlns:p14="http://schemas.microsoft.com/office/powerpoint/2010/main" val="1537567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B0A8-397B-4C20-BAE9-E51C26CF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Practical task!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2D9D-86CB-447A-94C2-5188D458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/>
              <a:t>Help a grown-up to make one of your meals today.</a:t>
            </a:r>
          </a:p>
          <a:p>
            <a:endParaRPr lang="en-GB" sz="2000"/>
          </a:p>
          <a:p>
            <a:r>
              <a:rPr lang="en-GB" sz="2000"/>
              <a:t>Which food groups does it contain? Could it be made healthier?</a:t>
            </a:r>
          </a:p>
          <a:p>
            <a:endParaRPr lang="en-GB" sz="2000"/>
          </a:p>
          <a:p>
            <a:r>
              <a:rPr lang="en-GB" sz="2000"/>
              <a:t>Don’t forget! It’s important to wash your hands with soap and water before you prepare or eat your meal!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56738A8-2918-4E0B-962C-898286724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r="74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1A3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12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012" cy="1325563"/>
          </a:xfrm>
        </p:spPr>
        <p:txBody>
          <a:bodyPr/>
          <a:lstStyle/>
          <a:p>
            <a:r>
              <a:rPr lang="en-GB" b="1" u="sng" dirty="0"/>
              <a:t>Optional extra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825625"/>
            <a:ext cx="5661212" cy="4566210"/>
          </a:xfrm>
        </p:spPr>
        <p:txBody>
          <a:bodyPr/>
          <a:lstStyle/>
          <a:p>
            <a:r>
              <a:rPr lang="en-GB" dirty="0"/>
              <a:t>Write a set of instructions explaining how to make the meal you prepared.</a:t>
            </a:r>
          </a:p>
          <a:p>
            <a:r>
              <a:rPr lang="en-GB" dirty="0"/>
              <a:t>Don’t forget to include all of the features of instructions we have been learning about!</a:t>
            </a:r>
          </a:p>
          <a:p>
            <a:endParaRPr lang="en-GB" dirty="0"/>
          </a:p>
          <a:p>
            <a:r>
              <a:rPr lang="en-GB" dirty="0">
                <a:solidFill>
                  <a:srgbClr val="FF3399"/>
                </a:solidFill>
              </a:rPr>
              <a:t>Bossy verbs, time conjunctions, prepositions, bullet points, sub-headings, commas.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34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27/03/2020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Well done! You finished today’s lessons!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I’m looking forward to seeing you all back at school soon!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Ardley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3923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ECD553-6642-4311-901F-3C3D044A3B18}"/>
              </a:ext>
            </a:extLst>
          </p:cNvPr>
          <p:cNvSpPr/>
          <p:nvPr/>
        </p:nvSpPr>
        <p:spPr>
          <a:xfrm>
            <a:off x="7239000" y="2484439"/>
            <a:ext cx="2673350" cy="2581275"/>
          </a:xfrm>
          <a:prstGeom prst="rect">
            <a:avLst/>
          </a:prstGeom>
          <a:solidFill>
            <a:srgbClr val="FD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DB4D0-1F82-4AF4-8260-BF96183447FD}"/>
              </a:ext>
            </a:extLst>
          </p:cNvPr>
          <p:cNvSpPr/>
          <p:nvPr/>
        </p:nvSpPr>
        <p:spPr>
          <a:xfrm>
            <a:off x="2279651" y="2484439"/>
            <a:ext cx="4824413" cy="2581275"/>
          </a:xfrm>
          <a:prstGeom prst="rect">
            <a:avLst/>
          </a:prstGeom>
          <a:solidFill>
            <a:srgbClr val="FD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3" name="Title 5">
            <a:extLst>
              <a:ext uri="{FF2B5EF4-FFF2-40B4-BE49-F238E27FC236}">
                <a16:creationId xmlns:a16="http://schemas.microsoft.com/office/drawing/2014/main" id="{28E7A0DD-3342-4C5F-A7F0-FD017D8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/>
              <a:t>What is a List?</a:t>
            </a:r>
          </a:p>
        </p:txBody>
      </p:sp>
      <p:pic>
        <p:nvPicPr>
          <p:cNvPr id="14341" name="Individual Work">
            <a:extLst>
              <a:ext uri="{FF2B5EF4-FFF2-40B4-BE49-F238E27FC236}">
                <a16:creationId xmlns:a16="http://schemas.microsoft.com/office/drawing/2014/main" id="{E963AE7B-A487-43FF-A5CE-44F76C4C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C4CA8C-A765-4341-87F6-017D128CF962}"/>
              </a:ext>
            </a:extLst>
          </p:cNvPr>
          <p:cNvSpPr/>
          <p:nvPr/>
        </p:nvSpPr>
        <p:spPr>
          <a:xfrm>
            <a:off x="2279650" y="1489076"/>
            <a:ext cx="7658100" cy="87312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343" name="TextBox 5">
            <a:extLst>
              <a:ext uri="{FF2B5EF4-FFF2-40B4-BE49-F238E27FC236}">
                <a16:creationId xmlns:a16="http://schemas.microsoft.com/office/drawing/2014/main" id="{F946FA30-FA0D-4864-9405-BAFEC7405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1579564"/>
            <a:ext cx="7366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Commas are one of the most commonly used punctuation marks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in English.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DD2AD-F481-475B-90EB-1B92704E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6" y="2651125"/>
            <a:ext cx="46783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A comma tells a reader to take a short pause when they are reading but not as long as a full stop.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Practise reading out loud with the following paragraph, thinking about what to do when you reach a full stop or a comma.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89018-AF25-4870-A8BE-ED9D494248FC}"/>
              </a:ext>
            </a:extLst>
          </p:cNvPr>
          <p:cNvSpPr/>
          <p:nvPr/>
        </p:nvSpPr>
        <p:spPr>
          <a:xfrm>
            <a:off x="2279650" y="5187950"/>
            <a:ext cx="7658100" cy="941388"/>
          </a:xfrm>
          <a:prstGeom prst="rect">
            <a:avLst/>
          </a:prstGeom>
          <a:solidFill>
            <a:srgbClr val="FBE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690E5-E062-489F-A733-C47048083EE5}"/>
              </a:ext>
            </a:extLst>
          </p:cNvPr>
          <p:cNvSpPr txBox="1"/>
          <p:nvPr/>
        </p:nvSpPr>
        <p:spPr>
          <a:xfrm>
            <a:off x="2425700" y="5299076"/>
            <a:ext cx="736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j-lt"/>
              </a:rPr>
              <a:t>The parrot was bright, blue and beautiful. He had green wings, a silver beak and yellow feet.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F76EE-ECA0-4C42-971D-0E362462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5" b="20963"/>
          <a:stretch>
            <a:fillRect/>
          </a:stretch>
        </p:blipFill>
        <p:spPr bwMode="auto">
          <a:xfrm>
            <a:off x="7400926" y="3405188"/>
            <a:ext cx="25368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F09EF-E931-4FAD-97FE-10F85B4AC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6" y="2484439"/>
            <a:ext cx="10906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FD1288-3974-47C2-9269-4FDCDDF4C4BF}"/>
              </a:ext>
            </a:extLst>
          </p:cNvPr>
          <p:cNvSpPr/>
          <p:nvPr/>
        </p:nvSpPr>
        <p:spPr>
          <a:xfrm>
            <a:off x="6324600" y="2835275"/>
            <a:ext cx="1931988" cy="1212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64DA6-DE80-45FA-8BE7-BCCD0B79E69B}"/>
              </a:ext>
            </a:extLst>
          </p:cNvPr>
          <p:cNvSpPr/>
          <p:nvPr/>
        </p:nvSpPr>
        <p:spPr>
          <a:xfrm>
            <a:off x="3911600" y="2835275"/>
            <a:ext cx="1931988" cy="1212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B95575-3757-4B03-973A-62AC8AE2E791}"/>
              </a:ext>
            </a:extLst>
          </p:cNvPr>
          <p:cNvSpPr/>
          <p:nvPr/>
        </p:nvSpPr>
        <p:spPr>
          <a:xfrm>
            <a:off x="2279650" y="4305300"/>
            <a:ext cx="7658100" cy="182403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3" name="Title 5">
            <a:extLst>
              <a:ext uri="{FF2B5EF4-FFF2-40B4-BE49-F238E27FC236}">
                <a16:creationId xmlns:a16="http://schemas.microsoft.com/office/drawing/2014/main" id="{0C12B3F8-5FEA-4E91-9063-F52B80F3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/>
              <a:t>Commas vs Full Stops</a:t>
            </a:r>
          </a:p>
        </p:txBody>
      </p:sp>
      <p:pic>
        <p:nvPicPr>
          <p:cNvPr id="15366" name="Individual Work">
            <a:extLst>
              <a:ext uri="{FF2B5EF4-FFF2-40B4-BE49-F238E27FC236}">
                <a16:creationId xmlns:a16="http://schemas.microsoft.com/office/drawing/2014/main" id="{41F1DDA0-679F-4027-9007-3C6E69A3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17571E-A470-4A8B-80EB-BF0301CC1094}"/>
              </a:ext>
            </a:extLst>
          </p:cNvPr>
          <p:cNvSpPr/>
          <p:nvPr/>
        </p:nvSpPr>
        <p:spPr>
          <a:xfrm>
            <a:off x="2279650" y="1489075"/>
            <a:ext cx="7658100" cy="121285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368" name="TextBox 5">
            <a:extLst>
              <a:ext uri="{FF2B5EF4-FFF2-40B4-BE49-F238E27FC236}">
                <a16:creationId xmlns:a16="http://schemas.microsoft.com/office/drawing/2014/main" id="{D1F6F3C6-A962-45B3-92C2-D3C319D3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1577975"/>
            <a:ext cx="736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Comma hunt – pick a page of your reading book and see how many commas you can count. Which are there more of - commas or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full stops?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DDE71F-6C1A-4464-879C-50A3E400303E}"/>
              </a:ext>
            </a:extLst>
          </p:cNvPr>
          <p:cNvSpPr/>
          <p:nvPr/>
        </p:nvSpPr>
        <p:spPr>
          <a:xfrm>
            <a:off x="4111625" y="2946401"/>
            <a:ext cx="1531938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370" name="TextBox 6">
            <a:extLst>
              <a:ext uri="{FF2B5EF4-FFF2-40B4-BE49-F238E27FC236}">
                <a16:creationId xmlns:a16="http://schemas.microsoft.com/office/drawing/2014/main" id="{1C4BBC2C-F0AD-46C3-BCA6-FFC4ED916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2927350"/>
            <a:ext cx="108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Commas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4CB6A4-FB70-4031-8770-3CA3E0359ADD}"/>
              </a:ext>
            </a:extLst>
          </p:cNvPr>
          <p:cNvSpPr/>
          <p:nvPr/>
        </p:nvSpPr>
        <p:spPr>
          <a:xfrm>
            <a:off x="6524625" y="2994026"/>
            <a:ext cx="1531938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372" name="TextBox 7">
            <a:extLst>
              <a:ext uri="{FF2B5EF4-FFF2-40B4-BE49-F238E27FC236}">
                <a16:creationId xmlns:a16="http://schemas.microsoft.com/office/drawing/2014/main" id="{0F1C351F-99DD-4A56-93A6-15524648C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2960688"/>
            <a:ext cx="123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Full Stops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A189B-B08C-44FA-BFBB-D117AE56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4437064"/>
            <a:ext cx="736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>
              <a:defRPr/>
            </a:pPr>
            <a:r>
              <a:rPr lang="en-GB" altLang="en-US" sz="2000" dirty="0"/>
              <a:t>Read the words in your head – </a:t>
            </a:r>
            <a:r>
              <a:rPr lang="en-GB" altLang="en-US" sz="2000" dirty="0">
                <a:latin typeface="+mj-lt"/>
              </a:rPr>
              <a:t>can you pause in the right places for the right amount of time?</a:t>
            </a:r>
            <a:r>
              <a:rPr lang="en-GB" altLang="en-US" sz="20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FC88F-A7ED-4DAA-A26F-AA6D7CA6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5235575"/>
            <a:ext cx="7366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Commas have lots of uses in English - today we will be looking at how commas are used to separate items on a list. </a:t>
            </a:r>
          </a:p>
        </p:txBody>
      </p:sp>
      <p:grpSp>
        <p:nvGrpSpPr>
          <p:cNvPr id="15375" name="Group 2">
            <a:extLst>
              <a:ext uri="{FF2B5EF4-FFF2-40B4-BE49-F238E27FC236}">
                <a16:creationId xmlns:a16="http://schemas.microsoft.com/office/drawing/2014/main" id="{BE7BDCD7-A493-4C60-A651-2BD75F7D2FB5}"/>
              </a:ext>
            </a:extLst>
          </p:cNvPr>
          <p:cNvGrpSpPr>
            <a:grpSpLocks/>
          </p:cNvGrpSpPr>
          <p:nvPr/>
        </p:nvGrpSpPr>
        <p:grpSpPr bwMode="auto">
          <a:xfrm>
            <a:off x="4157664" y="3381375"/>
            <a:ext cx="1438275" cy="514350"/>
            <a:chOff x="2643487" y="3381217"/>
            <a:chExt cx="1438540" cy="514772"/>
          </a:xfrm>
        </p:grpSpPr>
        <p:pic>
          <p:nvPicPr>
            <p:cNvPr id="15377" name="Picture 1">
              <a:extLst>
                <a:ext uri="{FF2B5EF4-FFF2-40B4-BE49-F238E27FC236}">
                  <a16:creationId xmlns:a16="http://schemas.microsoft.com/office/drawing/2014/main" id="{210312DA-C288-4123-A4D3-FDEA41F6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487" y="3381217"/>
              <a:ext cx="719270" cy="51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1">
              <a:extLst>
                <a:ext uri="{FF2B5EF4-FFF2-40B4-BE49-F238E27FC236}">
                  <a16:creationId xmlns:a16="http://schemas.microsoft.com/office/drawing/2014/main" id="{BBE6B1FD-DEA9-4D20-8DFE-C5775DE44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757" y="3381217"/>
              <a:ext cx="719270" cy="51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6" name="Picture 12">
            <a:extLst>
              <a:ext uri="{FF2B5EF4-FFF2-40B4-BE49-F238E27FC236}">
                <a16:creationId xmlns:a16="http://schemas.microsoft.com/office/drawing/2014/main" id="{98E64FF2-BB3F-4AC5-ACD1-8FF80C520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3414713"/>
            <a:ext cx="7191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>
            <a:extLst>
              <a:ext uri="{FF2B5EF4-FFF2-40B4-BE49-F238E27FC236}">
                <a16:creationId xmlns:a16="http://schemas.microsoft.com/office/drawing/2014/main" id="{20BC09A1-BBE1-407A-B77E-125FE739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/>
              <a:t>What is a List?</a:t>
            </a:r>
          </a:p>
        </p:txBody>
      </p:sp>
      <p:pic>
        <p:nvPicPr>
          <p:cNvPr id="16387" name="Individual Work">
            <a:extLst>
              <a:ext uri="{FF2B5EF4-FFF2-40B4-BE49-F238E27FC236}">
                <a16:creationId xmlns:a16="http://schemas.microsoft.com/office/drawing/2014/main" id="{34EE8A83-DE6E-4F7F-8C39-79E63F83F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89B0D7-E285-46FB-BDC2-93B7C5F3E583}"/>
              </a:ext>
            </a:extLst>
          </p:cNvPr>
          <p:cNvSpPr/>
          <p:nvPr/>
        </p:nvSpPr>
        <p:spPr>
          <a:xfrm>
            <a:off x="2279650" y="1489076"/>
            <a:ext cx="3816350" cy="254952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A4DE8A04-E8F2-4BB5-A1CE-5E95F5E8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1" y="1590676"/>
            <a:ext cx="3560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>
              <a:defRPr/>
            </a:pPr>
            <a:r>
              <a:rPr lang="en-GB" altLang="en-US" sz="2000" dirty="0"/>
              <a:t>A list is a collection of items, words or phrases.</a:t>
            </a:r>
          </a:p>
          <a:p>
            <a:pPr>
              <a:defRPr/>
            </a:pPr>
            <a:r>
              <a:rPr lang="en-GB" altLang="en-US" sz="2000" dirty="0">
                <a:latin typeface="+mj-lt"/>
              </a:rPr>
              <a:t>Can you think of any occasions when we use lists?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AA1AE341-07AD-46FA-8D45-53E747798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1" y="2914651"/>
            <a:ext cx="35607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When we use lists in our writing, we need to turn them into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full sentences.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D51CF-BB4B-4F55-8A32-87945CE5AB19}"/>
              </a:ext>
            </a:extLst>
          </p:cNvPr>
          <p:cNvSpPr/>
          <p:nvPr/>
        </p:nvSpPr>
        <p:spPr>
          <a:xfrm>
            <a:off x="6223000" y="1497014"/>
            <a:ext cx="3689350" cy="1724025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F21A0-C576-46EB-BEDA-171CD4B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1590676"/>
            <a:ext cx="32385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We could do this using ‘and’ to link all of the items together but there are problems with this. Read the list below out loud: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7FF95-5DD9-4ACC-9CB3-1C7E97FFFFDD}"/>
              </a:ext>
            </a:extLst>
          </p:cNvPr>
          <p:cNvSpPr/>
          <p:nvPr/>
        </p:nvSpPr>
        <p:spPr>
          <a:xfrm>
            <a:off x="6223000" y="3344864"/>
            <a:ext cx="3689350" cy="2784475"/>
          </a:xfrm>
          <a:prstGeom prst="rect">
            <a:avLst/>
          </a:prstGeom>
          <a:solidFill>
            <a:srgbClr val="FD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24B57-8B7F-4480-8026-74018F48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3498850"/>
            <a:ext cx="36210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Dear Santa, for Christmas I would like a bike and a laptop and a dog and a horse and a teddy bear and 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building brick set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and a pencil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sharpener and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 trumpet.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902ED3-E541-4F01-8EA3-21F6D7FABC13}"/>
              </a:ext>
            </a:extLst>
          </p:cNvPr>
          <p:cNvSpPr/>
          <p:nvPr/>
        </p:nvSpPr>
        <p:spPr>
          <a:xfrm>
            <a:off x="2279650" y="4159250"/>
            <a:ext cx="3816350" cy="1970088"/>
          </a:xfrm>
          <a:prstGeom prst="rect">
            <a:avLst/>
          </a:prstGeom>
          <a:solidFill>
            <a:srgbClr val="FBE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EB79DD-189A-4609-945A-506490ECEF04}"/>
              </a:ext>
            </a:extLst>
          </p:cNvPr>
          <p:cNvSpPr txBox="1"/>
          <p:nvPr/>
        </p:nvSpPr>
        <p:spPr>
          <a:xfrm>
            <a:off x="2406651" y="4206876"/>
            <a:ext cx="3560763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latin typeface="+mj-lt"/>
              </a:rPr>
              <a:t>Could you get to the end of the sentence without running out of breath?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latin typeface="+mj-lt"/>
              </a:rPr>
              <a:t>Did the sentence sound nice or have a boring rhythm</a:t>
            </a:r>
          </a:p>
          <a:p>
            <a:pPr>
              <a:defRPr/>
            </a:pPr>
            <a:r>
              <a:rPr lang="en-GB" sz="1900" dirty="0">
                <a:latin typeface="+mj-lt"/>
              </a:rPr>
              <a:t>     to it?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A582B-C040-48AC-9F3E-976C7C714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4778376"/>
            <a:ext cx="19462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>
            <a:extLst>
              <a:ext uri="{FF2B5EF4-FFF2-40B4-BE49-F238E27FC236}">
                <a16:creationId xmlns:a16="http://schemas.microsoft.com/office/drawing/2014/main" id="{2ADE7825-65DF-4DD0-86E2-C6FBCD2C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/>
              <a:t>Commas to the Rescue!</a:t>
            </a:r>
          </a:p>
        </p:txBody>
      </p:sp>
      <p:pic>
        <p:nvPicPr>
          <p:cNvPr id="17411" name="Individual Work">
            <a:extLst>
              <a:ext uri="{FF2B5EF4-FFF2-40B4-BE49-F238E27FC236}">
                <a16:creationId xmlns:a16="http://schemas.microsoft.com/office/drawing/2014/main" id="{4C5EF6C8-64AE-4AE5-A34E-2AD3EBD01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DADC76-080C-4B07-A151-72898FAE8331}"/>
              </a:ext>
            </a:extLst>
          </p:cNvPr>
          <p:cNvSpPr/>
          <p:nvPr/>
        </p:nvSpPr>
        <p:spPr>
          <a:xfrm>
            <a:off x="2279650" y="1476375"/>
            <a:ext cx="7632700" cy="1474788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13" name="TextBox 6">
            <a:extLst>
              <a:ext uri="{FF2B5EF4-FFF2-40B4-BE49-F238E27FC236}">
                <a16:creationId xmlns:a16="http://schemas.microsoft.com/office/drawing/2014/main" id="{7D4BAE14-CF23-45F5-9748-CCA844AB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1550989"/>
            <a:ext cx="739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Replacing the ‘and’s with commas will give your reader a pause for breath and give your sentence much more character.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Always use ‘and’ just before the last item in the list, to finish your sentence correctly!</a:t>
            </a:r>
          </a:p>
        </p:txBody>
      </p:sp>
      <p:sp>
        <p:nvSpPr>
          <p:cNvPr id="17415" name="TextBox 8">
            <a:extLst>
              <a:ext uri="{FF2B5EF4-FFF2-40B4-BE49-F238E27FC236}">
                <a16:creationId xmlns:a16="http://schemas.microsoft.com/office/drawing/2014/main" id="{D26DB759-9B3A-4753-9A78-59CAF3D1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634" y="3352751"/>
            <a:ext cx="25081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Look at this example: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08F06-786E-4A60-BF5D-82B3FCAABDFC}"/>
              </a:ext>
            </a:extLst>
          </p:cNvPr>
          <p:cNvSpPr/>
          <p:nvPr/>
        </p:nvSpPr>
        <p:spPr>
          <a:xfrm>
            <a:off x="2279650" y="4032250"/>
            <a:ext cx="7632700" cy="666750"/>
          </a:xfrm>
          <a:prstGeom prst="rect">
            <a:avLst/>
          </a:prstGeom>
          <a:solidFill>
            <a:srgbClr val="FD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1214F-880E-4360-BBB4-C750C1460C43}"/>
              </a:ext>
            </a:extLst>
          </p:cNvPr>
          <p:cNvSpPr txBox="1"/>
          <p:nvPr/>
        </p:nvSpPr>
        <p:spPr>
          <a:xfrm>
            <a:off x="2338389" y="4157663"/>
            <a:ext cx="7515225" cy="42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50" dirty="0">
                <a:latin typeface="+mj-lt"/>
              </a:rPr>
              <a:t>The superhero wore a cape and gloves and a mask and boots.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7A9A72-2ECD-4626-84D2-85BDD2F47611}"/>
              </a:ext>
            </a:extLst>
          </p:cNvPr>
          <p:cNvSpPr/>
          <p:nvPr/>
        </p:nvSpPr>
        <p:spPr>
          <a:xfrm>
            <a:off x="2279650" y="5043488"/>
            <a:ext cx="7632700" cy="666750"/>
          </a:xfrm>
          <a:prstGeom prst="rect">
            <a:avLst/>
          </a:prstGeom>
          <a:solidFill>
            <a:srgbClr val="FBE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0E97B-803C-4CF7-A51E-28949E500E07}"/>
              </a:ext>
            </a:extLst>
          </p:cNvPr>
          <p:cNvSpPr txBox="1"/>
          <p:nvPr/>
        </p:nvSpPr>
        <p:spPr>
          <a:xfrm>
            <a:off x="2338389" y="5145088"/>
            <a:ext cx="7515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+mj-lt"/>
              </a:rPr>
              <a:t>The superhero wore a cape, gloves, a mask and boots.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8E26A4-E4BC-42B0-B83E-98D6C9B27CE3}"/>
              </a:ext>
            </a:extLst>
          </p:cNvPr>
          <p:cNvCxnSpPr>
            <a:endCxn id="14" idx="0"/>
          </p:cNvCxnSpPr>
          <p:nvPr/>
        </p:nvCxnSpPr>
        <p:spPr>
          <a:xfrm flipV="1">
            <a:off x="5683250" y="4157663"/>
            <a:ext cx="412750" cy="4238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56246-FFD0-46AD-882D-C661D497ADD4}"/>
              </a:ext>
            </a:extLst>
          </p:cNvPr>
          <p:cNvCxnSpPr/>
          <p:nvPr/>
        </p:nvCxnSpPr>
        <p:spPr>
          <a:xfrm flipV="1">
            <a:off x="7023100" y="4157663"/>
            <a:ext cx="412750" cy="4238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2E3D73-270D-4BAD-89E2-51FB024E932F}"/>
              </a:ext>
            </a:extLst>
          </p:cNvPr>
          <p:cNvSpPr txBox="1"/>
          <p:nvPr/>
        </p:nvSpPr>
        <p:spPr>
          <a:xfrm>
            <a:off x="5392738" y="4154489"/>
            <a:ext cx="488950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50" dirty="0">
                <a:latin typeface="+mj-lt"/>
              </a:rPr>
              <a:t>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2492A7-2DAA-4E48-B44A-3F7563CA383D}"/>
              </a:ext>
            </a:extLst>
          </p:cNvPr>
          <p:cNvSpPr txBox="1"/>
          <p:nvPr/>
        </p:nvSpPr>
        <p:spPr>
          <a:xfrm>
            <a:off x="6697663" y="4143376"/>
            <a:ext cx="544512" cy="42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150" dirty="0">
                <a:latin typeface="+mj-lt"/>
              </a:rPr>
              <a:t>,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32D3-273E-4594-B84A-F687E36C1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7561" r="9761" b="13953"/>
          <a:stretch>
            <a:fillRect/>
          </a:stretch>
        </p:blipFill>
        <p:spPr bwMode="auto">
          <a:xfrm rot="20179897">
            <a:off x="12230100" y="2632075"/>
            <a:ext cx="210661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03704E-6 L 8.33333E-7 -7.03704E-6 C -0.01597 0.00231 -0.02969 0.00462 -0.04583 0.00555 C -0.07083 0.00671 -0.09583 0.0074 -0.12083 0.00833 L -0.26042 0.00555 C -0.26771 0.00509 -0.28576 0.00138 -0.29375 -7.03704E-6 C -0.29931 -0.00116 -0.30503 -0.00186 -0.31042 -0.00278 C -0.31406 -0.00371 -0.31736 -0.0051 -0.32083 -0.00556 C -0.32778 -0.00695 -0.33472 -0.00741 -0.34167 -0.00834 C -0.34444 -0.00926 -0.3474 -0.01019 -0.35 -0.01112 C -0.35226 -0.01204 -0.35417 -0.01343 -0.35625 -0.01389 C -0.36042 -0.01528 -0.36476 -0.01575 -0.36875 -0.01667 C -0.3717 -0.0176 -0.37431 -0.01876 -0.37708 -0.01945 C -0.38056 -0.02061 -0.3842 -0.0213 -0.3875 -0.02223 C -0.39045 -0.02315 -0.39306 -0.02454 -0.39583 -0.02501 C -0.40069 -0.02639 -0.40573 -0.02686 -0.41042 -0.02778 C -0.41684 -0.02917 -0.42691 -0.03149 -0.43333 -0.03334 C -0.43906 -0.03519 -0.44462 -0.03658 -0.45 -0.03889 C -0.45208 -0.03982 -0.45417 -0.04098 -0.45625 -0.04167 C -0.45972 -0.04283 -0.46337 -0.04352 -0.46667 -0.04445 C -0.46892 -0.04538 -0.47083 -0.04653 -0.47292 -0.04723 C -0.47639 -0.04839 -0.48003 -0.04908 -0.48333 -0.05001 C -0.49375 -0.05348 -0.48611 -0.05255 -0.49792 -0.05834 C -0.50486 -0.06181 -0.51701 -0.06297 -0.52292 -0.06389 C -0.525 -0.06482 -0.52726 -0.06575 -0.52917 -0.06667 C -0.53212 -0.06852 -0.53455 -0.07107 -0.5375 -0.07223 C -0.54167 -0.07385 -0.54601 -0.07408 -0.55 -0.07501 C -0.55365 -0.07593 -0.55712 -0.07686 -0.56042 -0.07778 C -0.57309 -0.08172 -0.56719 -0.08079 -0.58333 -0.08612 C -0.58681 -0.08727 -0.59028 -0.08797 -0.59375 -0.08889 C -0.59653 -0.09075 -0.59931 -0.09329 -0.60208 -0.09445 C -0.61406 -0.09977 -0.61024 -0.09468 -0.62083 -0.10001 C -0.64062 -0.10996 -0.61684 -0.10232 -0.63958 -0.10834 C -0.64167 -0.11019 -0.64375 -0.11251 -0.64583 -0.11389 C -0.64896 -0.11598 -0.65781 -0.11876 -0.66042 -0.11945 C -0.67222 -0.12987 -0.66076 -0.1213 -0.67708 -0.12778 C -0.70226 -0.13797 -0.6717 -0.12987 -0.7 -0.13612 C -0.71285 -0.14769 -0.69878 -0.13658 -0.71667 -0.14445 C -0.71962 -0.14584 -0.72222 -0.14839 -0.725 -0.15001 C -0.72708 -0.15116 -0.72934 -0.15163 -0.73125 -0.15278 C -0.73351 -0.1544 -0.73524 -0.15718 -0.7375 -0.15834 C -0.74167 -0.16089 -0.74601 -0.16181 -0.75 -0.16389 C -0.75347 -0.16575 -0.75694 -0.16806 -0.76042 -0.16945 C -0.76319 -0.17084 -0.76615 -0.17084 -0.76875 -0.17223 C -0.77309 -0.17454 -0.77708 -0.17848 -0.78125 -0.18056 C -0.78403 -0.18218 -0.78698 -0.18195 -0.78958 -0.18334 C -0.81476 -0.19676 -0.79149 -0.1882 -0.81042 -0.19445 C -0.8125 -0.1963 -0.81441 -0.19885 -0.81667 -0.20001 C -0.82083 -0.20255 -0.82917 -0.20556 -0.82917 -0.20556 C -0.84948 -0.22593 -0.82795 -0.20626 -0.84375 -0.21667 C -0.84601 -0.21829 -0.84792 -0.22084 -0.85 -0.22223 C -0.86736 -0.2338 -0.84306 -0.21343 -0.86458 -0.23056 C -0.86892 -0.23403 -0.8724 -0.23959 -0.87708 -0.24167 C -0.88368 -0.24468 -0.88524 -0.24491 -0.89167 -0.25001 C -0.89601 -0.25348 -0.89983 -0.25834 -0.90417 -0.26112 C -0.90694 -0.26297 -0.90972 -0.26505 -0.9125 -0.26667 C -0.91597 -0.26876 -0.91962 -0.27014 -0.92292 -0.27223 C -0.92656 -0.27477 -0.92986 -0.27801 -0.93333 -0.28056 C -0.9434 -0.2882 -0.94167 -0.28473 -0.95208 -0.29445 C -0.95781 -0.29977 -0.96319 -0.30556 -0.96875 -0.31112 C -0.97153 -0.31389 -0.97431 -0.3169 -0.97708 -0.31945 C -0.97917 -0.3213 -0.98142 -0.32315 -0.98333 -0.32501 C -0.98976 -0.33149 -0.99514 -0.33982 -1.00208 -0.34445 C -1.00486 -0.3463 -1.00799 -0.34769 -1.01042 -0.35001 C -1.02413 -0.3632 -1.00955 -0.35533 -1.02292 -0.36112 C -1.02708 -0.36667 -1.03073 -0.37315 -1.03542 -0.37778 C -1.03819 -0.38056 -1.04097 -0.38357 -1.04375 -0.38612 C -1.04583 -0.3882 -1.04826 -0.38959 -1.05 -0.39167 C -1.07431 -0.41945 -1.04149 -0.38704 -1.06875 -0.41112 C -1.0717 -0.41389 -1.07465 -0.41621 -1.07708 -0.41945 C -1.07899 -0.422 -1.07934 -0.4257 -1.08125 -0.42778 C -1.08299 -0.42964 -1.08542 -0.42964 -1.0875 -0.43056 L -1.10625 -0.45556 C -1.10833 -0.45834 -1.11059 -0.46089 -1.1125 -0.46389 C -1.11458 -0.4676 -1.11615 -0.47176 -1.11875 -0.47501 C -1.12118 -0.47848 -1.12448 -0.4801 -1.12708 -0.48334 C -1.13038 -0.48797 -1.13438 -0.49746 -1.1375 -0.50278 C -1.13941 -0.50672 -1.14167 -0.51019 -1.14375 -0.51389 C -1.14583 -0.51852 -1.14774 -0.52339 -1.15 -0.52778 C -1.15938 -0.547 -1.15208 -0.53264 -1.1625 -0.54445 C -1.16545 -0.54792 -1.16806 -0.55186 -1.17083 -0.55556 C -1.175 -0.57269 -1.17135 -0.56204 -1.1875 -0.58334 L -1.1875 -0.58334 C -1.18958 -0.58797 -1.19097 -0.59329 -1.19375 -0.59723 C -1.19531 -0.59977 -1.19809 -0.6007 -1.2 -0.60278 C -1.22135 -0.62825 -1.20451 -0.61251 -1.21875 -0.62501 C -1.22448 -0.64075 -1.2276 -0.6507 -1.23941 -0.66389 C -1.24375 -0.66876 -1.24826 -0.67223 -1.25191 -0.67755 C -1.25538 -0.68264 -1.25677 -0.68959 -1.26042 -0.69422 L -1.26875 -0.70556 C -1.27066 -0.71343 -1.27118 -0.71714 -1.275 -0.72501 C -1.27674 -0.72871 -1.27917 -0.73241 -1.28125 -0.73589 C -1.28194 -0.74075 -1.28177 -0.74561 -1.28333 -0.75001 C -1.28472 -0.75417 -1.2875 -0.75718 -1.28958 -0.76089 C -1.29097 -0.76366 -1.29236 -0.76644 -1.29375 -0.76922 C -1.29514 -0.77292 -1.29601 -0.77709 -1.29792 -0.78056 C -1.30017 -0.78473 -1.30382 -0.78727 -1.30625 -0.79167 C -1.30799 -0.79491 -1.30885 -0.79908 -1.31042 -0.80278 C -1.31163 -0.80556 -1.31337 -0.80811 -1.31458 -0.81112 C -1.31545 -0.81366 -1.31563 -0.81667 -1.31667 -0.81945 C -1.31875 -0.82524 -1.32465 -0.8338 -1.32708 -0.83889 C -1.32865 -0.84237 -1.32951 -0.8463 -1.33125 -0.85001 C -1.33767 -0.86389 -1.33941 -0.86089 -1.34583 -0.87778 C -1.34722 -0.88149 -1.34792 -0.88565 -1.35 -0.88889 C -1.35885 -0.90255 -1.35833 -0.89144 -1.35833 -0.90001 L -1.3625 -0.89723 " pathEditMode="relative" ptsTypes="AAAAAAAAAAAAAAAAAAAAAAAAAAAAAAAAAAAAAAAAAAAAAAAAAAAAAAAAAAAAAAAAAAAAAAAAAAAAAAAAAAAAAAAAAAAAAAAAAAAAAAAAAA">
                                      <p:cBhvr>
                                        <p:cTn id="30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  <p:bldP spid="17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1257</Words>
  <Application>Microsoft Office PowerPoint</Application>
  <PresentationFormat>Widescreen</PresentationFormat>
  <Paragraphs>126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Arial Nova</vt:lpstr>
      <vt:lpstr>Calibri</vt:lpstr>
      <vt:lpstr>Calibri Light</vt:lpstr>
      <vt:lpstr>Sassoon Infant Rg</vt:lpstr>
      <vt:lpstr>Office Theme</vt:lpstr>
      <vt:lpstr>Form II Home Learning 27/03/2020</vt:lpstr>
      <vt:lpstr>Form II Home Learning Reminders</vt:lpstr>
      <vt:lpstr>Form II Useful Resources</vt:lpstr>
      <vt:lpstr>English LO: To use commas to write a list</vt:lpstr>
      <vt:lpstr>English LO: To use commas to write a list  Write the date and learning objective in your lined book now!</vt:lpstr>
      <vt:lpstr>What is a List?</vt:lpstr>
      <vt:lpstr>Commas vs Full Stops</vt:lpstr>
      <vt:lpstr>What is a List?</vt:lpstr>
      <vt:lpstr>Commas to the Rescue!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task</vt:lpstr>
      <vt:lpstr>PowerPoint Presentation</vt:lpstr>
      <vt:lpstr>PowerPoint Presentation</vt:lpstr>
      <vt:lpstr>PowerPoint Presentation</vt:lpstr>
      <vt:lpstr>PowerPoint Presentation</vt:lpstr>
      <vt:lpstr>Optional extra task</vt:lpstr>
      <vt:lpstr>PowerPoint Presentation</vt:lpstr>
      <vt:lpstr>PowerPoint Presentation</vt:lpstr>
      <vt:lpstr>PowerPoint Presentation</vt:lpstr>
      <vt:lpstr>English LO: To use commas to write a list.  How did you find this lesson? Colour a small traffic light at the end of your work.  Red = I didn’t understand Yellow = I need a bit more practice Green = Got it! </vt:lpstr>
      <vt:lpstr>Maths LO: To choose the correct unit of measure</vt:lpstr>
      <vt:lpstr>Maths LO: To choose the correct unit of measure  Write the date and learning objective in your squared book now!</vt:lpstr>
      <vt:lpstr>Let’s Recap!</vt:lpstr>
      <vt:lpstr>Which Unit would you choose to measure the following items?</vt:lpstr>
      <vt:lpstr>PowerPoint Presentation</vt:lpstr>
      <vt:lpstr>Book tasks</vt:lpstr>
      <vt:lpstr>One Chilli</vt:lpstr>
      <vt:lpstr>One Chilli</vt:lpstr>
      <vt:lpstr>One Chilli</vt:lpstr>
      <vt:lpstr>Two chillies</vt:lpstr>
      <vt:lpstr>Two chillies</vt:lpstr>
      <vt:lpstr>Two chillies</vt:lpstr>
      <vt:lpstr>Three chillies</vt:lpstr>
      <vt:lpstr>Three chillies</vt:lpstr>
      <vt:lpstr>Three chillies</vt:lpstr>
      <vt:lpstr>Maths LO: To choose the correct unit of measure  How did you find this lesson? Colour a small traffic light at the end of your work.  Red = I didn’t understand Yellow = I need a bit more practice Green = Got it!</vt:lpstr>
      <vt:lpstr>Science LO: To make a healthy meal</vt:lpstr>
      <vt:lpstr>Do you remember what a “Healthy Plate” looks like?</vt:lpstr>
      <vt:lpstr>A food pyramid tells us which foods we should eat lots of, and which foods we should only have occasionally:</vt:lpstr>
      <vt:lpstr>Book Task:  Where do these foods belong on the food pyramid?  Print this slide.  Draw labels to the correct section. Colour the foods!</vt:lpstr>
      <vt:lpstr>Practical task!</vt:lpstr>
      <vt:lpstr>Optional extra task</vt:lpstr>
      <vt:lpstr>Form II Home Learning 27/03/2020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II Home Learning 27/03/2020</dc:title>
  <dc:creator>Tessa Ardley - Oxford House</dc:creator>
  <cp:lastModifiedBy>Tessa Ardley - Oxford House</cp:lastModifiedBy>
  <cp:revision>4</cp:revision>
  <dcterms:created xsi:type="dcterms:W3CDTF">2020-03-20T09:32:45Z</dcterms:created>
  <dcterms:modified xsi:type="dcterms:W3CDTF">2020-03-20T10:04:30Z</dcterms:modified>
</cp:coreProperties>
</file>