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70" r:id="rId2"/>
    <p:sldId id="303" r:id="rId3"/>
    <p:sldId id="304" r:id="rId4"/>
    <p:sldId id="256" r:id="rId5"/>
    <p:sldId id="301" r:id="rId6"/>
    <p:sldId id="311" r:id="rId7"/>
    <p:sldId id="321" r:id="rId8"/>
    <p:sldId id="322" r:id="rId9"/>
    <p:sldId id="323" r:id="rId10"/>
    <p:sldId id="324" r:id="rId11"/>
    <p:sldId id="325" r:id="rId12"/>
    <p:sldId id="326" r:id="rId13"/>
    <p:sldId id="327" r:id="rId14"/>
    <p:sldId id="328" r:id="rId15"/>
    <p:sldId id="329" r:id="rId16"/>
    <p:sldId id="330" r:id="rId17"/>
    <p:sldId id="331" r:id="rId18"/>
    <p:sldId id="333" r:id="rId19"/>
    <p:sldId id="332" r:id="rId20"/>
    <p:sldId id="280" r:id="rId21"/>
    <p:sldId id="281" r:id="rId22"/>
    <p:sldId id="289" r:id="rId23"/>
    <p:sldId id="317" r:id="rId24"/>
    <p:sldId id="319" r:id="rId25"/>
    <p:sldId id="320" r:id="rId26"/>
    <p:sldId id="268" r:id="rId27"/>
    <p:sldId id="259" r:id="rId28"/>
    <p:sldId id="318" r:id="rId29"/>
    <p:sldId id="258" r:id="rId30"/>
    <p:sldId id="315" r:id="rId31"/>
    <p:sldId id="316" r:id="rId32"/>
    <p:sldId id="302" r:id="rId33"/>
    <p:sldId id="282" r:id="rId34"/>
    <p:sldId id="310" r:id="rId35"/>
    <p:sldId id="273" r:id="rId36"/>
    <p:sldId id="275" r:id="rId37"/>
    <p:sldId id="276" r:id="rId38"/>
    <p:sldId id="277" r:id="rId39"/>
    <p:sldId id="278" r:id="rId40"/>
    <p:sldId id="279" r:id="rId41"/>
    <p:sldId id="313" r:id="rId42"/>
    <p:sldId id="260" r:id="rId43"/>
    <p:sldId id="314" r:id="rId44"/>
    <p:sldId id="269" r:id="rId45"/>
    <p:sldId id="305" r:id="rId46"/>
    <p:sldId id="284" r:id="rId47"/>
    <p:sldId id="285"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a Ardley - Oxford House" initials="TA-OH" lastIdx="2" clrIdx="0">
    <p:extLst>
      <p:ext uri="{19B8F6BF-5375-455C-9EA6-DF929625EA0E}">
        <p15:presenceInfo xmlns:p15="http://schemas.microsoft.com/office/powerpoint/2012/main" userId="S::tessa.ardley@cognita.com::184a98c8-b7bc-4f0b-8e51-464e210bdc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60"/>
  </p:normalViewPr>
  <p:slideViewPr>
    <p:cSldViewPr snapToGrid="0">
      <p:cViewPr varScale="1">
        <p:scale>
          <a:sx n="80" d="100"/>
          <a:sy n="80" d="100"/>
        </p:scale>
        <p:origin x="6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A4B4B-B3A9-43EB-B76C-BAEB2D27ADDE}" type="datetimeFigureOut">
              <a:rPr lang="en-GB" smtClean="0"/>
              <a:t>22/03/2020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2028D-6460-4ED3-ABED-61A277EBA728}" type="slidenum">
              <a:rPr lang="en-GB" smtClean="0"/>
              <a:t>‹#›</a:t>
            </a:fld>
            <a:endParaRPr lang="en-GB"/>
          </a:p>
        </p:txBody>
      </p:sp>
    </p:spTree>
    <p:extLst>
      <p:ext uri="{BB962C8B-B14F-4D97-AF65-F5344CB8AC3E}">
        <p14:creationId xmlns:p14="http://schemas.microsoft.com/office/powerpoint/2010/main" val="168260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4369-01D9-4746-8110-11C290F0ED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8BCC67-91AD-4DE7-92FC-E220546F0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E41148-7CBD-42A6-B531-045D656E6902}"/>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5" name="Footer Placeholder 4">
            <a:extLst>
              <a:ext uri="{FF2B5EF4-FFF2-40B4-BE49-F238E27FC236}">
                <a16:creationId xmlns:a16="http://schemas.microsoft.com/office/drawing/2014/main" id="{2F6B8F5C-5EC6-477B-9EC2-658E8A61E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806ED8-FA00-43AC-93D1-5F24BFF0D265}"/>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23541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2C032-A0D1-4200-8BB4-6E31C5B6BE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D1AAB8-767C-403C-801E-78A279630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833F7-5CC9-4AC0-A691-371E88E0B1BD}"/>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5" name="Footer Placeholder 4">
            <a:extLst>
              <a:ext uri="{FF2B5EF4-FFF2-40B4-BE49-F238E27FC236}">
                <a16:creationId xmlns:a16="http://schemas.microsoft.com/office/drawing/2014/main" id="{50DC11A5-9BD2-48A2-8714-849B3CA8A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24EE2-5BD8-466A-BB44-49D8F651060E}"/>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85619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9EF53-2F11-4D9E-90B2-C9A1A70BA7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65CF0A-5897-485D-B1E2-BA0E5C687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5166C5-246F-4B00-9935-730E5907E30E}"/>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5" name="Footer Placeholder 4">
            <a:extLst>
              <a:ext uri="{FF2B5EF4-FFF2-40B4-BE49-F238E27FC236}">
                <a16:creationId xmlns:a16="http://schemas.microsoft.com/office/drawing/2014/main" id="{B92C411E-EF02-4E61-98DA-7557837BE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03E67-BB69-411A-AC99-5106E9DCCD24}"/>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777862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89485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79791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1550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8793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9320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774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77616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D2CE06C0-3075-4404-A15E-265719297CD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2397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1EF4-2068-442C-8E79-A70148D806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9B09C9-EAB0-420B-AB85-6395AF3963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0E86B-6094-4030-9229-96EF21AB6FF5}"/>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5" name="Footer Placeholder 4">
            <a:extLst>
              <a:ext uri="{FF2B5EF4-FFF2-40B4-BE49-F238E27FC236}">
                <a16:creationId xmlns:a16="http://schemas.microsoft.com/office/drawing/2014/main" id="{7B7AF955-CA21-4C1D-9FE2-0CD657496B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F1B6F-EF36-4F0F-9CE9-93E56787A45B}"/>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09831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C86D-C205-4654-B89F-7ED2E288BD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75DC86-FF12-4062-B388-D61735EA1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DA2BD-B5AB-4460-97ED-AD20FA1D4945}"/>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5" name="Footer Placeholder 4">
            <a:extLst>
              <a:ext uri="{FF2B5EF4-FFF2-40B4-BE49-F238E27FC236}">
                <a16:creationId xmlns:a16="http://schemas.microsoft.com/office/drawing/2014/main" id="{47E0856C-70E8-4F2E-8907-37D714915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28FC4-051C-4185-AE47-CFB8DD4F95D9}"/>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11419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A71E-494E-43BE-9929-D59B6ECFCB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6B4A2B-C323-4896-98E4-09AC98707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3B54E1-A8CD-4CD0-9720-15B72A42AE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F216E4-ADE6-4709-85FD-94DF750723CF}"/>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6" name="Footer Placeholder 5">
            <a:extLst>
              <a:ext uri="{FF2B5EF4-FFF2-40B4-BE49-F238E27FC236}">
                <a16:creationId xmlns:a16="http://schemas.microsoft.com/office/drawing/2014/main" id="{98781EAE-BB0E-41D5-B72E-FF2029879B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C32CF-8089-4C46-8FEF-FD5E6B72699A}"/>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08668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97BD-8827-4EF0-B449-0CB52D5744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C18956-6E76-4D63-A337-41403ABEE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01BCD-BC44-4164-8842-6B888EBA8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553108-9E9E-4855-88DD-3287A6DD3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AC516-4B67-4C7B-B9A7-32E47575F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3E2504-9ED4-476D-954F-EB1247E8A33A}"/>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8" name="Footer Placeholder 7">
            <a:extLst>
              <a:ext uri="{FF2B5EF4-FFF2-40B4-BE49-F238E27FC236}">
                <a16:creationId xmlns:a16="http://schemas.microsoft.com/office/drawing/2014/main" id="{94AC708C-77B8-4EF0-B9DC-7036864260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8D1CBC-B455-43B7-97B1-697ADC0A2D2F}"/>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199905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3C23-1CF0-4102-B102-81D46199F9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243FD9-AB47-4442-A341-4B643FDA8D10}"/>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4" name="Footer Placeholder 3">
            <a:extLst>
              <a:ext uri="{FF2B5EF4-FFF2-40B4-BE49-F238E27FC236}">
                <a16:creationId xmlns:a16="http://schemas.microsoft.com/office/drawing/2014/main" id="{16AEC7A1-97B0-420A-AD0A-58D3D0CD57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8A6565-1335-4921-B5C5-20D0D26A6D90}"/>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34671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79661-64C4-470A-81AC-2E0CAC13D228}"/>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3" name="Footer Placeholder 2">
            <a:extLst>
              <a:ext uri="{FF2B5EF4-FFF2-40B4-BE49-F238E27FC236}">
                <a16:creationId xmlns:a16="http://schemas.microsoft.com/office/drawing/2014/main" id="{15DF2805-99C5-4777-A36B-F6AA565BA3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4AD558-B4DD-49D5-9C00-4B980A01F5D4}"/>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61997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B600-BD6B-4126-9356-6B6EB2D39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6898A0-1F71-44FD-AAC9-6453A315B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377C90-38ED-4A0C-8FBD-CF88297E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C397D-ED9E-402B-A5F1-1A43719FCC67}"/>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6" name="Footer Placeholder 5">
            <a:extLst>
              <a:ext uri="{FF2B5EF4-FFF2-40B4-BE49-F238E27FC236}">
                <a16:creationId xmlns:a16="http://schemas.microsoft.com/office/drawing/2014/main" id="{81E9CA0C-C166-463B-B77D-BD27D025DE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6E3FAB-0C3D-4CC2-BF2B-43E440A4F38B}"/>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67632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FCF2-A44C-46C0-B58C-D7EEFEF71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84B1C9-9D2B-4D9F-A2A8-3CA974C95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A3CFC6-ABDD-49F7-9257-F6B35371C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EDEF1-E8E7-4A6D-BF41-5C2216A7E33A}"/>
              </a:ext>
            </a:extLst>
          </p:cNvPr>
          <p:cNvSpPr>
            <a:spLocks noGrp="1"/>
          </p:cNvSpPr>
          <p:nvPr>
            <p:ph type="dt" sz="half" idx="10"/>
          </p:nvPr>
        </p:nvSpPr>
        <p:spPr/>
        <p:txBody>
          <a:bodyPr/>
          <a:lstStyle/>
          <a:p>
            <a:fld id="{87A25651-DC56-4859-BBB5-5F7960C80B19}" type="datetimeFigureOut">
              <a:rPr lang="en-GB" smtClean="0"/>
              <a:t>22/03/2020</a:t>
            </a:fld>
            <a:endParaRPr lang="en-GB"/>
          </a:p>
        </p:txBody>
      </p:sp>
      <p:sp>
        <p:nvSpPr>
          <p:cNvPr id="6" name="Footer Placeholder 5">
            <a:extLst>
              <a:ext uri="{FF2B5EF4-FFF2-40B4-BE49-F238E27FC236}">
                <a16:creationId xmlns:a16="http://schemas.microsoft.com/office/drawing/2014/main" id="{0CF6B149-B507-4F7E-AEFB-161E02DC7E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9637B-0BBE-448C-B2A6-461D90302077}"/>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168059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487BE-9AF2-4DC3-930E-8B14CE9B7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F271DB-1B71-44DA-AB73-CE9731E39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940489-DDE6-4A35-9724-9BBCADF5F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5651-DC56-4859-BBB5-5F7960C80B19}" type="datetimeFigureOut">
              <a:rPr lang="en-GB" smtClean="0"/>
              <a:t>22/03/2020</a:t>
            </a:fld>
            <a:endParaRPr lang="en-GB"/>
          </a:p>
        </p:txBody>
      </p:sp>
      <p:sp>
        <p:nvSpPr>
          <p:cNvPr id="5" name="Footer Placeholder 4">
            <a:extLst>
              <a:ext uri="{FF2B5EF4-FFF2-40B4-BE49-F238E27FC236}">
                <a16:creationId xmlns:a16="http://schemas.microsoft.com/office/drawing/2014/main" id="{A888CD99-E44B-444F-8AAD-A5F4F0E0B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52184A-6A84-42D6-BFFA-7FB1A54BF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D39A8-93C8-4574-B683-81A059588336}" type="slidenum">
              <a:rPr lang="en-GB" smtClean="0"/>
              <a:t>‹#›</a:t>
            </a:fld>
            <a:endParaRPr lang="en-GB"/>
          </a:p>
        </p:txBody>
      </p:sp>
    </p:spTree>
    <p:extLst>
      <p:ext uri="{BB962C8B-B14F-4D97-AF65-F5344CB8AC3E}">
        <p14:creationId xmlns:p14="http://schemas.microsoft.com/office/powerpoint/2010/main" val="105964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9.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topmarks.co.uk/maths-games/7-11-years/ordering-and-sequencing-numbers" TargetMode="External"/><Relationship Id="rId7" Type="http://schemas.openxmlformats.org/officeDocument/2006/relationships/hyperlink" Target="https://www.twinkl.co.uk/go/lessons/view/arithmagic" TargetMode="External"/><Relationship Id="rId2" Type="http://schemas.openxmlformats.org/officeDocument/2006/relationships/hyperlink" Target="https://www.bbc.co.uk/teach/supermovers" TargetMode="External"/><Relationship Id="rId1" Type="http://schemas.openxmlformats.org/officeDocument/2006/relationships/slideLayout" Target="../slideLayouts/slideLayout2.xml"/><Relationship Id="rId6" Type="http://schemas.openxmlformats.org/officeDocument/2006/relationships/hyperlink" Target="https://swiggle.org.uk/" TargetMode="External"/><Relationship Id="rId5" Type="http://schemas.openxmlformats.org/officeDocument/2006/relationships/hyperlink" Target="https://www.bbc.co.uk/teach/ks2-maths/zm9my9q" TargetMode="External"/><Relationship Id="rId4" Type="http://schemas.openxmlformats.org/officeDocument/2006/relationships/hyperlink" Target="https://www.bbc.co.uk/teach/ks2-english/zbrwnr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bbc.co.uk/teach/class-clips-video/william-whiskerson-life-on-the-isles-of-scilly/zmmmhbk" TargetMode="External"/><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hyperlink" Target="https://www.bbc.co.uk/bitesize/topics/z3fycdm/articles/zk9cxyc"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a:t>
            </a:r>
            <a:r>
              <a:rPr lang="en-GB" sz="4100">
                <a:latin typeface="Arial Nova" panose="020B0604020202020204" pitchFamily="34" charset="0"/>
              </a:rPr>
              <a:t>Learning 02/04/2020</a:t>
            </a:r>
            <a:endParaRPr lang="en-GB" sz="4100" dirty="0">
              <a:latin typeface="Arial Nova" panose="020B0604020202020204" pitchFamily="34" charset="0"/>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4"/>
            <a:ext cx="5120113" cy="3462228"/>
          </a:xfrm>
        </p:spPr>
        <p:txBody>
          <a:bodyPr>
            <a:normAutofit/>
          </a:bodyPr>
          <a:lstStyle/>
          <a:p>
            <a:pPr marL="0" indent="0">
              <a:buNone/>
            </a:pPr>
            <a:r>
              <a:rPr lang="en-GB" dirty="0"/>
              <a:t>Today we are learning:</a:t>
            </a:r>
          </a:p>
          <a:p>
            <a:endParaRPr lang="en-GB" dirty="0"/>
          </a:p>
          <a:p>
            <a:r>
              <a:rPr lang="en-GB" dirty="0"/>
              <a:t>English</a:t>
            </a:r>
          </a:p>
          <a:p>
            <a:r>
              <a:rPr lang="en-GB" dirty="0"/>
              <a:t>Maths</a:t>
            </a:r>
          </a:p>
          <a:p>
            <a:r>
              <a:rPr lang="en-GB" dirty="0"/>
              <a:t>Geography</a:t>
            </a:r>
          </a:p>
          <a:p>
            <a:r>
              <a:rPr lang="en-GB" dirty="0"/>
              <a:t>Optional extras</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386687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253BF-8FB6-403C-9133-4D4182211388}"/>
              </a:ext>
            </a:extLst>
          </p:cNvPr>
          <p:cNvSpPr txBox="1"/>
          <p:nvPr/>
        </p:nvSpPr>
        <p:spPr>
          <a:xfrm>
            <a:off x="328774" y="1243271"/>
            <a:ext cx="6133672" cy="503423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rgbClr val="FF3399"/>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0A48B28-CB8E-4711-987D-196061212847}"/>
              </a:ext>
            </a:extLst>
          </p:cNvPr>
          <p:cNvPicPr>
            <a:picLocks noChangeAspect="1"/>
          </p:cNvPicPr>
          <p:nvPr/>
        </p:nvPicPr>
        <p:blipFill rotWithShape="1">
          <a:blip r:embed="rId2">
            <a:extLst>
              <a:ext uri="{28A0092B-C50C-407E-A947-70E740481C1C}">
                <a14:useLocalDpi xmlns:a14="http://schemas.microsoft.com/office/drawing/2010/main" val="0"/>
              </a:ext>
            </a:extLst>
          </a:blip>
          <a:srcRect l="1105" r="1618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6" name="Picture 5">
            <a:extLst>
              <a:ext uri="{FF2B5EF4-FFF2-40B4-BE49-F238E27FC236}">
                <a16:creationId xmlns:a16="http://schemas.microsoft.com/office/drawing/2014/main" id="{4F83EDA0-849A-4F13-A808-17CD70832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272" y="2045762"/>
            <a:ext cx="6684356" cy="4595495"/>
          </a:xfrm>
          <a:prstGeom prst="rect">
            <a:avLst/>
          </a:prstGeom>
        </p:spPr>
      </p:pic>
      <p:sp>
        <p:nvSpPr>
          <p:cNvPr id="2" name="TextBox 1">
            <a:extLst>
              <a:ext uri="{FF2B5EF4-FFF2-40B4-BE49-F238E27FC236}">
                <a16:creationId xmlns:a16="http://schemas.microsoft.com/office/drawing/2014/main" id="{8FA12168-1B0F-4E73-9BE0-34D6709CE4F6}"/>
              </a:ext>
            </a:extLst>
          </p:cNvPr>
          <p:cNvSpPr txBox="1"/>
          <p:nvPr/>
        </p:nvSpPr>
        <p:spPr>
          <a:xfrm>
            <a:off x="328775" y="216743"/>
            <a:ext cx="5968658" cy="1442515"/>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5800" b="1" dirty="0">
                <a:solidFill>
                  <a:schemeClr val="bg1"/>
                </a:solidFill>
                <a:latin typeface="+mj-lt"/>
                <a:ea typeface="+mj-ea"/>
                <a:cs typeface="+mj-cs"/>
              </a:rPr>
              <a:t>Power of three:</a:t>
            </a:r>
          </a:p>
          <a:p>
            <a:pPr>
              <a:lnSpc>
                <a:spcPct val="90000"/>
              </a:lnSpc>
              <a:spcBef>
                <a:spcPct val="0"/>
              </a:spcBef>
              <a:spcAft>
                <a:spcPts val="600"/>
              </a:spcAft>
            </a:pPr>
            <a:r>
              <a:rPr lang="en-US" sz="3600" b="1" dirty="0">
                <a:solidFill>
                  <a:schemeClr val="bg1"/>
                </a:solidFill>
                <a:latin typeface="+mj-lt"/>
                <a:ea typeface="+mj-ea"/>
                <a:cs typeface="+mj-cs"/>
              </a:rPr>
              <a:t>She had wide, luminous, blue eyes.</a:t>
            </a:r>
          </a:p>
        </p:txBody>
      </p:sp>
    </p:spTree>
    <p:extLst>
      <p:ext uri="{BB962C8B-B14F-4D97-AF65-F5344CB8AC3E}">
        <p14:creationId xmlns:p14="http://schemas.microsoft.com/office/powerpoint/2010/main" val="243364552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253BF-8FB6-403C-9133-4D4182211388}"/>
              </a:ext>
            </a:extLst>
          </p:cNvPr>
          <p:cNvSpPr txBox="1"/>
          <p:nvPr/>
        </p:nvSpPr>
        <p:spPr>
          <a:xfrm>
            <a:off x="328774" y="1243271"/>
            <a:ext cx="6133672" cy="503423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rgbClr val="FF3399"/>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0A48B28-CB8E-4711-987D-196061212847}"/>
              </a:ext>
            </a:extLst>
          </p:cNvPr>
          <p:cNvPicPr>
            <a:picLocks noChangeAspect="1"/>
          </p:cNvPicPr>
          <p:nvPr/>
        </p:nvPicPr>
        <p:blipFill rotWithShape="1">
          <a:blip r:embed="rId2">
            <a:extLst>
              <a:ext uri="{28A0092B-C50C-407E-A947-70E740481C1C}">
                <a14:useLocalDpi xmlns:a14="http://schemas.microsoft.com/office/drawing/2010/main" val="0"/>
              </a:ext>
            </a:extLst>
          </a:blip>
          <a:srcRect l="1105" r="1618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6" name="Picture 5">
            <a:extLst>
              <a:ext uri="{FF2B5EF4-FFF2-40B4-BE49-F238E27FC236}">
                <a16:creationId xmlns:a16="http://schemas.microsoft.com/office/drawing/2014/main" id="{4F83EDA0-849A-4F13-A808-17CD70832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168" y="339058"/>
            <a:ext cx="4609858" cy="6179884"/>
          </a:xfrm>
          <a:prstGeom prst="rect">
            <a:avLst/>
          </a:prstGeom>
        </p:spPr>
      </p:pic>
      <p:sp>
        <p:nvSpPr>
          <p:cNvPr id="2" name="TextBox 1">
            <a:extLst>
              <a:ext uri="{FF2B5EF4-FFF2-40B4-BE49-F238E27FC236}">
                <a16:creationId xmlns:a16="http://schemas.microsoft.com/office/drawing/2014/main" id="{8FA12168-1B0F-4E73-9BE0-34D6709CE4F6}"/>
              </a:ext>
            </a:extLst>
          </p:cNvPr>
          <p:cNvSpPr txBox="1"/>
          <p:nvPr/>
        </p:nvSpPr>
        <p:spPr>
          <a:xfrm>
            <a:off x="4938632" y="5025347"/>
            <a:ext cx="5968658" cy="1442515"/>
          </a:xfrm>
          <a:prstGeom prst="rect">
            <a:avLst/>
          </a:prstGeom>
        </p:spPr>
        <p:txBody>
          <a:bodyPr vert="horz" lIns="91440" tIns="45720" rIns="91440" bIns="45720" rtlCol="0" anchor="ctr">
            <a:normAutofit fontScale="85000" lnSpcReduction="10000"/>
          </a:bodyPr>
          <a:lstStyle/>
          <a:p>
            <a:pPr>
              <a:lnSpc>
                <a:spcPct val="90000"/>
              </a:lnSpc>
              <a:spcBef>
                <a:spcPct val="0"/>
              </a:spcBef>
              <a:spcAft>
                <a:spcPts val="600"/>
              </a:spcAft>
            </a:pPr>
            <a:r>
              <a:rPr lang="en-US" sz="5800" b="1" dirty="0">
                <a:solidFill>
                  <a:schemeClr val="bg1"/>
                </a:solidFill>
                <a:latin typeface="+mj-lt"/>
                <a:ea typeface="+mj-ea"/>
                <a:cs typeface="+mj-cs"/>
              </a:rPr>
              <a:t>Power of three:</a:t>
            </a:r>
          </a:p>
          <a:p>
            <a:pPr>
              <a:lnSpc>
                <a:spcPct val="90000"/>
              </a:lnSpc>
              <a:spcBef>
                <a:spcPct val="0"/>
              </a:spcBef>
              <a:spcAft>
                <a:spcPts val="600"/>
              </a:spcAft>
            </a:pPr>
            <a:r>
              <a:rPr lang="en-US" sz="3600" b="1" dirty="0">
                <a:solidFill>
                  <a:schemeClr val="bg1"/>
                </a:solidFill>
                <a:latin typeface="+mj-lt"/>
                <a:ea typeface="+mj-ea"/>
                <a:cs typeface="+mj-cs"/>
              </a:rPr>
              <a:t>She had long, withered, bony fingers.</a:t>
            </a:r>
          </a:p>
        </p:txBody>
      </p:sp>
    </p:spTree>
    <p:extLst>
      <p:ext uri="{BB962C8B-B14F-4D97-AF65-F5344CB8AC3E}">
        <p14:creationId xmlns:p14="http://schemas.microsoft.com/office/powerpoint/2010/main" val="48820459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253BF-8FB6-403C-9133-4D4182211388}"/>
              </a:ext>
            </a:extLst>
          </p:cNvPr>
          <p:cNvSpPr txBox="1"/>
          <p:nvPr/>
        </p:nvSpPr>
        <p:spPr>
          <a:xfrm>
            <a:off x="328774" y="1243271"/>
            <a:ext cx="6133672" cy="503423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rgbClr val="FF3399"/>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0A48B28-CB8E-4711-987D-196061212847}"/>
              </a:ext>
            </a:extLst>
          </p:cNvPr>
          <p:cNvPicPr>
            <a:picLocks noChangeAspect="1"/>
          </p:cNvPicPr>
          <p:nvPr/>
        </p:nvPicPr>
        <p:blipFill rotWithShape="1">
          <a:blip r:embed="rId2">
            <a:extLst>
              <a:ext uri="{28A0092B-C50C-407E-A947-70E740481C1C}">
                <a14:useLocalDpi xmlns:a14="http://schemas.microsoft.com/office/drawing/2010/main" val="0"/>
              </a:ext>
            </a:extLst>
          </a:blip>
          <a:srcRect l="1105" r="1618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6" name="Picture 5">
            <a:extLst>
              <a:ext uri="{FF2B5EF4-FFF2-40B4-BE49-F238E27FC236}">
                <a16:creationId xmlns:a16="http://schemas.microsoft.com/office/drawing/2014/main" id="{4F83EDA0-849A-4F13-A808-17CD70832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722" y="339058"/>
            <a:ext cx="4604750" cy="6179884"/>
          </a:xfrm>
          <a:prstGeom prst="rect">
            <a:avLst/>
          </a:prstGeom>
        </p:spPr>
      </p:pic>
      <p:sp>
        <p:nvSpPr>
          <p:cNvPr id="2" name="TextBox 1">
            <a:extLst>
              <a:ext uri="{FF2B5EF4-FFF2-40B4-BE49-F238E27FC236}">
                <a16:creationId xmlns:a16="http://schemas.microsoft.com/office/drawing/2014/main" id="{8FA12168-1B0F-4E73-9BE0-34D6709CE4F6}"/>
              </a:ext>
            </a:extLst>
          </p:cNvPr>
          <p:cNvSpPr txBox="1"/>
          <p:nvPr/>
        </p:nvSpPr>
        <p:spPr>
          <a:xfrm>
            <a:off x="4938632" y="5025347"/>
            <a:ext cx="5968658" cy="1442515"/>
          </a:xfrm>
          <a:prstGeom prst="rect">
            <a:avLst/>
          </a:prstGeom>
        </p:spPr>
        <p:txBody>
          <a:bodyPr vert="horz" lIns="91440" tIns="45720" rIns="91440" bIns="45720" rtlCol="0" anchor="ctr">
            <a:normAutofit fontScale="85000" lnSpcReduction="20000"/>
          </a:bodyPr>
          <a:lstStyle/>
          <a:p>
            <a:pPr>
              <a:lnSpc>
                <a:spcPct val="90000"/>
              </a:lnSpc>
              <a:spcBef>
                <a:spcPct val="0"/>
              </a:spcBef>
              <a:spcAft>
                <a:spcPts val="600"/>
              </a:spcAft>
            </a:pPr>
            <a:r>
              <a:rPr lang="en-US" sz="5800" b="1" dirty="0">
                <a:solidFill>
                  <a:schemeClr val="bg1"/>
                </a:solidFill>
                <a:latin typeface="+mj-lt"/>
                <a:ea typeface="+mj-ea"/>
                <a:cs typeface="+mj-cs"/>
              </a:rPr>
              <a:t>Power of three:</a:t>
            </a:r>
          </a:p>
          <a:p>
            <a:pPr>
              <a:lnSpc>
                <a:spcPct val="90000"/>
              </a:lnSpc>
              <a:spcBef>
                <a:spcPct val="0"/>
              </a:spcBef>
              <a:spcAft>
                <a:spcPts val="600"/>
              </a:spcAft>
            </a:pPr>
            <a:r>
              <a:rPr lang="en-US" sz="3600" b="1" dirty="0">
                <a:solidFill>
                  <a:schemeClr val="bg1"/>
                </a:solidFill>
                <a:latin typeface="+mj-lt"/>
                <a:ea typeface="+mj-ea"/>
                <a:cs typeface="+mj-cs"/>
              </a:rPr>
              <a:t>His stinky, grubby, bare feet stomped down the road.</a:t>
            </a:r>
          </a:p>
        </p:txBody>
      </p:sp>
    </p:spTree>
    <p:extLst>
      <p:ext uri="{BB962C8B-B14F-4D97-AF65-F5344CB8AC3E}">
        <p14:creationId xmlns:p14="http://schemas.microsoft.com/office/powerpoint/2010/main" val="6146188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A12168-1B0F-4E73-9BE0-34D6709CE4F6}"/>
              </a:ext>
            </a:extLst>
          </p:cNvPr>
          <p:cNvSpPr txBox="1"/>
          <p:nvPr/>
        </p:nvSpPr>
        <p:spPr>
          <a:xfrm>
            <a:off x="416238" y="580490"/>
            <a:ext cx="4855476" cy="5907819"/>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400" b="1" dirty="0">
                <a:latin typeface="+mj-lt"/>
                <a:ea typeface="+mj-ea"/>
                <a:cs typeface="+mj-cs"/>
              </a:rPr>
              <a:t>Today we are going to use exciting adjectives, synonyms and power of three to write a detailed character description.</a:t>
            </a:r>
          </a:p>
          <a:p>
            <a:pPr>
              <a:lnSpc>
                <a:spcPct val="90000"/>
              </a:lnSpc>
              <a:spcBef>
                <a:spcPct val="0"/>
              </a:spcBef>
              <a:spcAft>
                <a:spcPts val="600"/>
              </a:spcAft>
            </a:pPr>
            <a:endParaRPr lang="en-US" sz="4400" b="1" dirty="0">
              <a:latin typeface="+mj-lt"/>
              <a:ea typeface="+mj-ea"/>
              <a:cs typeface="+mj-cs"/>
            </a:endParaRPr>
          </a:p>
          <a:p>
            <a:pPr>
              <a:lnSpc>
                <a:spcPct val="90000"/>
              </a:lnSpc>
              <a:spcBef>
                <a:spcPct val="0"/>
              </a:spcBef>
              <a:spcAft>
                <a:spcPts val="600"/>
              </a:spcAft>
            </a:pPr>
            <a:r>
              <a:rPr lang="en-US" sz="4400" b="1" dirty="0">
                <a:latin typeface="+mj-lt"/>
                <a:ea typeface="+mj-ea"/>
                <a:cs typeface="+mj-cs"/>
              </a:rPr>
              <a:t>You need to create a picture in the readers mind!</a:t>
            </a:r>
          </a:p>
        </p:txBody>
      </p:sp>
      <p:sp>
        <p:nvSpPr>
          <p:cNvPr id="3" name="TextBox 2">
            <a:extLst>
              <a:ext uri="{FF2B5EF4-FFF2-40B4-BE49-F238E27FC236}">
                <a16:creationId xmlns:a16="http://schemas.microsoft.com/office/drawing/2014/main" id="{143253BF-8FB6-403C-9133-4D4182211388}"/>
              </a:ext>
            </a:extLst>
          </p:cNvPr>
          <p:cNvSpPr txBox="1"/>
          <p:nvPr/>
        </p:nvSpPr>
        <p:spPr>
          <a:xfrm>
            <a:off x="328774" y="1243271"/>
            <a:ext cx="6133672" cy="503423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rgbClr val="FF3399"/>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0A48B28-CB8E-4711-987D-196061212847}"/>
              </a:ext>
            </a:extLst>
          </p:cNvPr>
          <p:cNvPicPr>
            <a:picLocks noChangeAspect="1"/>
          </p:cNvPicPr>
          <p:nvPr/>
        </p:nvPicPr>
        <p:blipFill rotWithShape="1">
          <a:blip r:embed="rId2">
            <a:extLst>
              <a:ext uri="{28A0092B-C50C-407E-A947-70E740481C1C}">
                <a14:useLocalDpi xmlns:a14="http://schemas.microsoft.com/office/drawing/2010/main" val="0"/>
              </a:ext>
            </a:extLst>
          </a:blip>
          <a:srcRect l="1105" r="1618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053467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1D11A-78ED-4397-AD4D-E272F29CEE9B}"/>
              </a:ext>
            </a:extLst>
          </p:cNvPr>
          <p:cNvPicPr/>
          <p:nvPr/>
        </p:nvPicPr>
        <p:blipFill rotWithShape="1">
          <a:blip r:embed="rId2" cstate="print"/>
          <a:srcRect r="-1" b="650"/>
          <a:stretch/>
        </p:blipFill>
        <p:spPr bwMode="auto">
          <a:xfrm>
            <a:off x="20" y="10"/>
            <a:ext cx="4635571" cy="6857990"/>
          </a:xfrm>
          <a:prstGeom prst="rect">
            <a:avLst/>
          </a:prstGeom>
          <a:noFill/>
          <a:effectLst/>
        </p:spPr>
      </p:pic>
      <p:sp>
        <p:nvSpPr>
          <p:cNvPr id="4" name="Rectangle 3">
            <a:extLst>
              <a:ext uri="{FF2B5EF4-FFF2-40B4-BE49-F238E27FC236}">
                <a16:creationId xmlns:a16="http://schemas.microsoft.com/office/drawing/2014/main" id="{67AE9024-2CBC-4211-B0D6-7D4BF81B31DD}"/>
              </a:ext>
            </a:extLst>
          </p:cNvPr>
          <p:cNvSpPr/>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1000"/>
              </a:spcAft>
            </a:pPr>
            <a:r>
              <a:rPr lang="en-US" sz="2400" u="sng" dirty="0"/>
              <a:t>Wanda</a:t>
            </a:r>
            <a:endParaRPr lang="en-US" sz="2400" dirty="0"/>
          </a:p>
          <a:p>
            <a:pPr>
              <a:lnSpc>
                <a:spcPct val="90000"/>
              </a:lnSpc>
              <a:spcAft>
                <a:spcPts val="1000"/>
              </a:spcAft>
            </a:pPr>
            <a:r>
              <a:rPr lang="en-US" sz="2400" dirty="0"/>
              <a:t>Wanda, a bad and selfish witch, was plotting a plan as usual. She cackled and sang (although very badly) as she stirred her cauldron. Her enflamed orange hair was tangled and brittle like her mop. Dark black lipstick covered her thin, harsh, flaky lips and half of her teeth. Her ragged dress was filthy with ash from her dusty cauldron. Wanda was extremely rude and hated people.</a:t>
            </a:r>
            <a:endParaRPr lang="en-US" sz="2400" dirty="0">
              <a:effectLst/>
            </a:endParaRPr>
          </a:p>
        </p:txBody>
      </p:sp>
      <p:sp>
        <p:nvSpPr>
          <p:cNvPr id="6" name="Rectangle 5">
            <a:extLst>
              <a:ext uri="{FF2B5EF4-FFF2-40B4-BE49-F238E27FC236}">
                <a16:creationId xmlns:a16="http://schemas.microsoft.com/office/drawing/2014/main" id="{77CEB86D-9D59-4DDA-908F-D75504D14E3E}"/>
              </a:ext>
            </a:extLst>
          </p:cNvPr>
          <p:cNvSpPr/>
          <p:nvPr/>
        </p:nvSpPr>
        <p:spPr>
          <a:xfrm rot="20716954">
            <a:off x="5736708" y="709163"/>
            <a:ext cx="4472767"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388624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1D11A-78ED-4397-AD4D-E272F29CEE9B}"/>
              </a:ext>
            </a:extLst>
          </p:cNvPr>
          <p:cNvPicPr/>
          <p:nvPr/>
        </p:nvPicPr>
        <p:blipFill rotWithShape="1">
          <a:blip r:embed="rId2" cstate="print"/>
          <a:srcRect r="-1" b="650"/>
          <a:stretch/>
        </p:blipFill>
        <p:spPr bwMode="auto">
          <a:xfrm>
            <a:off x="20" y="10"/>
            <a:ext cx="4635571" cy="6857990"/>
          </a:xfrm>
          <a:prstGeom prst="rect">
            <a:avLst/>
          </a:prstGeom>
          <a:noFill/>
          <a:effectLst/>
        </p:spPr>
      </p:pic>
      <p:sp>
        <p:nvSpPr>
          <p:cNvPr id="4" name="Rectangle 3">
            <a:extLst>
              <a:ext uri="{FF2B5EF4-FFF2-40B4-BE49-F238E27FC236}">
                <a16:creationId xmlns:a16="http://schemas.microsoft.com/office/drawing/2014/main" id="{67AE9024-2CBC-4211-B0D6-7D4BF81B31DD}"/>
              </a:ext>
            </a:extLst>
          </p:cNvPr>
          <p:cNvSpPr/>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1000"/>
              </a:spcAft>
            </a:pPr>
            <a:r>
              <a:rPr lang="en-US" sz="2400" u="sng" dirty="0"/>
              <a:t>Wanda</a:t>
            </a:r>
            <a:endParaRPr lang="en-US" sz="2400" dirty="0"/>
          </a:p>
          <a:p>
            <a:pPr>
              <a:lnSpc>
                <a:spcPct val="90000"/>
              </a:lnSpc>
              <a:spcAft>
                <a:spcPts val="1000"/>
              </a:spcAft>
            </a:pPr>
            <a:r>
              <a:rPr lang="en-US" sz="2400" dirty="0"/>
              <a:t>Wanda, a bad and selfish witch, was plotting a plan as usual. She cackled and sang (although </a:t>
            </a:r>
            <a:r>
              <a:rPr lang="en-US" sz="2400" dirty="0">
                <a:highlight>
                  <a:srgbClr val="FF0000"/>
                </a:highlight>
              </a:rPr>
              <a:t>very badly</a:t>
            </a:r>
            <a:r>
              <a:rPr lang="en-US" sz="2400" dirty="0"/>
              <a:t>) as she stirred her cauldron. Her enflamed orange hair was tangled, and brittle like her mop. Dark black lipstick covered her thin, harsh, flaky lips and half of her teeth. Her ragged dress was filthy with ash from her dusty cauldron. Wanda was extremely rude and hated people.</a:t>
            </a:r>
            <a:endParaRPr lang="en-US" sz="2400" dirty="0">
              <a:effectLst/>
            </a:endParaRPr>
          </a:p>
        </p:txBody>
      </p:sp>
      <p:sp>
        <p:nvSpPr>
          <p:cNvPr id="2" name="Speech Bubble: Rectangle with Corners Rounded 1">
            <a:extLst>
              <a:ext uri="{FF2B5EF4-FFF2-40B4-BE49-F238E27FC236}">
                <a16:creationId xmlns:a16="http://schemas.microsoft.com/office/drawing/2014/main" id="{146DD356-C432-427B-8437-98DFA28B4A70}"/>
              </a:ext>
            </a:extLst>
          </p:cNvPr>
          <p:cNvSpPr/>
          <p:nvPr/>
        </p:nvSpPr>
        <p:spPr>
          <a:xfrm>
            <a:off x="4802588" y="333955"/>
            <a:ext cx="4945711" cy="1542553"/>
          </a:xfrm>
          <a:prstGeom prst="wedgeRoundRectCallout">
            <a:avLst>
              <a:gd name="adj1" fmla="val 81257"/>
              <a:gd name="adj2" fmla="val -36985"/>
              <a:gd name="adj3" fmla="val 16667"/>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could use a synonym here! </a:t>
            </a:r>
          </a:p>
          <a:p>
            <a:pPr algn="ctr"/>
            <a:r>
              <a:rPr lang="en-GB" dirty="0"/>
              <a:t>Examples: awfully, terribly, hideously, </a:t>
            </a:r>
            <a:r>
              <a:rPr lang="en-GB" dirty="0" err="1"/>
              <a:t>screechily</a:t>
            </a:r>
            <a:endParaRPr lang="en-GB" dirty="0"/>
          </a:p>
        </p:txBody>
      </p:sp>
    </p:spTree>
    <p:extLst>
      <p:ext uri="{BB962C8B-B14F-4D97-AF65-F5344CB8AC3E}">
        <p14:creationId xmlns:p14="http://schemas.microsoft.com/office/powerpoint/2010/main" val="150717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1D11A-78ED-4397-AD4D-E272F29CEE9B}"/>
              </a:ext>
            </a:extLst>
          </p:cNvPr>
          <p:cNvPicPr/>
          <p:nvPr/>
        </p:nvPicPr>
        <p:blipFill rotWithShape="1">
          <a:blip r:embed="rId2" cstate="print"/>
          <a:srcRect r="-1" b="650"/>
          <a:stretch/>
        </p:blipFill>
        <p:spPr bwMode="auto">
          <a:xfrm>
            <a:off x="20" y="10"/>
            <a:ext cx="4635571" cy="6857990"/>
          </a:xfrm>
          <a:prstGeom prst="rect">
            <a:avLst/>
          </a:prstGeom>
          <a:noFill/>
          <a:effectLst/>
        </p:spPr>
      </p:pic>
      <p:sp>
        <p:nvSpPr>
          <p:cNvPr id="4" name="Rectangle 3">
            <a:extLst>
              <a:ext uri="{FF2B5EF4-FFF2-40B4-BE49-F238E27FC236}">
                <a16:creationId xmlns:a16="http://schemas.microsoft.com/office/drawing/2014/main" id="{67AE9024-2CBC-4211-B0D6-7D4BF81B31DD}"/>
              </a:ext>
            </a:extLst>
          </p:cNvPr>
          <p:cNvSpPr/>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1000"/>
              </a:spcAft>
            </a:pPr>
            <a:r>
              <a:rPr lang="en-US" sz="2400" u="sng" dirty="0"/>
              <a:t>Wanda</a:t>
            </a:r>
            <a:endParaRPr lang="en-US" sz="2400" dirty="0"/>
          </a:p>
          <a:p>
            <a:pPr>
              <a:lnSpc>
                <a:spcPct val="90000"/>
              </a:lnSpc>
              <a:spcAft>
                <a:spcPts val="1000"/>
              </a:spcAft>
            </a:pPr>
            <a:r>
              <a:rPr lang="en-US" sz="2400" dirty="0"/>
              <a:t>Wanda, a bad and selfish witch, was plotting a plan as usual. She cackled and sang (although very badly) as she stirred her cauldron. Her enflamed orange hair was </a:t>
            </a:r>
            <a:r>
              <a:rPr lang="en-US" sz="2400" dirty="0">
                <a:highlight>
                  <a:srgbClr val="FFFF00"/>
                </a:highlight>
              </a:rPr>
              <a:t>tangled, and brittle </a:t>
            </a:r>
            <a:r>
              <a:rPr lang="en-US" sz="2400" dirty="0"/>
              <a:t>like her mop. Dark black lipstick covered her thin, harsh, flaky lips and half of her teeth. Her ragged dress was filthy with ash from her dusty cauldron. Wanda was extremely rude and hated people.</a:t>
            </a:r>
            <a:endParaRPr lang="en-US" sz="2400" dirty="0">
              <a:effectLst/>
            </a:endParaRPr>
          </a:p>
        </p:txBody>
      </p:sp>
      <p:sp>
        <p:nvSpPr>
          <p:cNvPr id="2" name="Speech Bubble: Rectangle with Corners Rounded 1">
            <a:extLst>
              <a:ext uri="{FF2B5EF4-FFF2-40B4-BE49-F238E27FC236}">
                <a16:creationId xmlns:a16="http://schemas.microsoft.com/office/drawing/2014/main" id="{146DD356-C432-427B-8437-98DFA28B4A70}"/>
              </a:ext>
            </a:extLst>
          </p:cNvPr>
          <p:cNvSpPr/>
          <p:nvPr/>
        </p:nvSpPr>
        <p:spPr>
          <a:xfrm>
            <a:off x="4802588" y="333955"/>
            <a:ext cx="4945711" cy="1542553"/>
          </a:xfrm>
          <a:prstGeom prst="wedgeRoundRectCallout">
            <a:avLst>
              <a:gd name="adj1" fmla="val 81257"/>
              <a:gd name="adj2" fmla="val -36985"/>
              <a:gd name="adj3" fmla="val 16667"/>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an extra adjective to make a power of three!</a:t>
            </a:r>
          </a:p>
          <a:p>
            <a:pPr algn="ctr"/>
            <a:r>
              <a:rPr lang="en-GB" dirty="0"/>
              <a:t>Examples: dry, long, matted</a:t>
            </a:r>
          </a:p>
        </p:txBody>
      </p:sp>
    </p:spTree>
    <p:extLst>
      <p:ext uri="{BB962C8B-B14F-4D97-AF65-F5344CB8AC3E}">
        <p14:creationId xmlns:p14="http://schemas.microsoft.com/office/powerpoint/2010/main" val="151920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1D11A-78ED-4397-AD4D-E272F29CEE9B}"/>
              </a:ext>
            </a:extLst>
          </p:cNvPr>
          <p:cNvPicPr/>
          <p:nvPr/>
        </p:nvPicPr>
        <p:blipFill rotWithShape="1">
          <a:blip r:embed="rId2" cstate="print"/>
          <a:srcRect r="-1" b="650"/>
          <a:stretch/>
        </p:blipFill>
        <p:spPr bwMode="auto">
          <a:xfrm>
            <a:off x="20" y="10"/>
            <a:ext cx="4635571" cy="6857990"/>
          </a:xfrm>
          <a:prstGeom prst="rect">
            <a:avLst/>
          </a:prstGeom>
          <a:noFill/>
          <a:effectLst/>
        </p:spPr>
      </p:pic>
      <p:sp>
        <p:nvSpPr>
          <p:cNvPr id="4" name="Rectangle 3">
            <a:extLst>
              <a:ext uri="{FF2B5EF4-FFF2-40B4-BE49-F238E27FC236}">
                <a16:creationId xmlns:a16="http://schemas.microsoft.com/office/drawing/2014/main" id="{67AE9024-2CBC-4211-B0D6-7D4BF81B31DD}"/>
              </a:ext>
            </a:extLst>
          </p:cNvPr>
          <p:cNvSpPr/>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1000"/>
              </a:spcAft>
            </a:pPr>
            <a:r>
              <a:rPr lang="en-US" sz="2400" u="sng" dirty="0"/>
              <a:t>Wanda</a:t>
            </a:r>
            <a:endParaRPr lang="en-US" sz="2400" dirty="0"/>
          </a:p>
          <a:p>
            <a:pPr>
              <a:lnSpc>
                <a:spcPct val="90000"/>
              </a:lnSpc>
              <a:spcAft>
                <a:spcPts val="1000"/>
              </a:spcAft>
            </a:pPr>
            <a:r>
              <a:rPr lang="en-US" sz="2400" dirty="0"/>
              <a:t>Wanda, a </a:t>
            </a:r>
            <a:r>
              <a:rPr lang="en-US" sz="2400" dirty="0">
                <a:highlight>
                  <a:srgbClr val="00FF00"/>
                </a:highlight>
              </a:rPr>
              <a:t>bad</a:t>
            </a:r>
            <a:r>
              <a:rPr lang="en-US" sz="2400" dirty="0"/>
              <a:t> and selfish witch, was plotting a plan as usual. She cackled and sang (although very badly) as she stirred her cauldron. Her enflamed orange hair was tangled, and brittle like her mop. Dark black lipstick covered her thin, harsh, flaky lips and half of her teeth. Her ragged dress was filthy with ash from her dusty cauldron. Wanda was extremely rude and hated people.</a:t>
            </a:r>
            <a:endParaRPr lang="en-US" sz="2400" dirty="0">
              <a:effectLst/>
            </a:endParaRPr>
          </a:p>
        </p:txBody>
      </p:sp>
      <p:sp>
        <p:nvSpPr>
          <p:cNvPr id="2" name="Speech Bubble: Rectangle with Corners Rounded 1">
            <a:extLst>
              <a:ext uri="{FF2B5EF4-FFF2-40B4-BE49-F238E27FC236}">
                <a16:creationId xmlns:a16="http://schemas.microsoft.com/office/drawing/2014/main" id="{146DD356-C432-427B-8437-98DFA28B4A70}"/>
              </a:ext>
            </a:extLst>
          </p:cNvPr>
          <p:cNvSpPr/>
          <p:nvPr/>
        </p:nvSpPr>
        <p:spPr>
          <a:xfrm>
            <a:off x="4802588" y="333955"/>
            <a:ext cx="4945711" cy="1542553"/>
          </a:xfrm>
          <a:prstGeom prst="wedgeRoundRectCallout">
            <a:avLst>
              <a:gd name="adj1" fmla="val 81257"/>
              <a:gd name="adj2" fmla="val -36985"/>
              <a:gd name="adj3" fmla="val 16667"/>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Change this adjective to something more exciting!</a:t>
            </a:r>
          </a:p>
          <a:p>
            <a:pPr algn="ctr"/>
            <a:r>
              <a:rPr lang="en-GB" dirty="0"/>
              <a:t>Examples: Evil, fiendish, wicked</a:t>
            </a:r>
          </a:p>
        </p:txBody>
      </p:sp>
    </p:spTree>
    <p:extLst>
      <p:ext uri="{BB962C8B-B14F-4D97-AF65-F5344CB8AC3E}">
        <p14:creationId xmlns:p14="http://schemas.microsoft.com/office/powerpoint/2010/main" val="184408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33D0-C83A-4E3D-A6BA-174364E8A060}"/>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b="1"/>
              <a:t>Book tasks</a:t>
            </a:r>
          </a:p>
        </p:txBody>
      </p:sp>
      <p:pic>
        <p:nvPicPr>
          <p:cNvPr id="4" name="Picture 3" descr="A picture containing drawing, computer, table, sign&#10;&#10;Description automatically generated">
            <a:extLst>
              <a:ext uri="{FF2B5EF4-FFF2-40B4-BE49-F238E27FC236}">
                <a16:creationId xmlns:a16="http://schemas.microsoft.com/office/drawing/2014/main" id="{92D526EF-2579-4041-A1A8-13C94A52FBBF}"/>
              </a:ext>
            </a:extLst>
          </p:cNvPr>
          <p:cNvPicPr>
            <a:picLocks noChangeAspect="1"/>
          </p:cNvPicPr>
          <p:nvPr/>
        </p:nvPicPr>
        <p:blipFill rotWithShape="1">
          <a:blip r:embed="rId2">
            <a:extLst>
              <a:ext uri="{28A0092B-C50C-407E-A947-70E740481C1C}">
                <a14:useLocalDpi xmlns:a14="http://schemas.microsoft.com/office/drawing/2010/main" val="0"/>
              </a:ext>
            </a:extLst>
          </a:blip>
          <a:srcRect l="21796" r="14159"/>
          <a:stretch/>
        </p:blipFill>
        <p:spPr>
          <a:xfrm>
            <a:off x="20" y="10"/>
            <a:ext cx="4635571" cy="6857990"/>
          </a:xfrm>
          <a:prstGeom prst="rect">
            <a:avLst/>
          </a:prstGeom>
          <a:effectLst/>
        </p:spPr>
      </p:pic>
      <p:sp>
        <p:nvSpPr>
          <p:cNvPr id="7" name="TextBox 6">
            <a:extLst>
              <a:ext uri="{FF2B5EF4-FFF2-40B4-BE49-F238E27FC236}">
                <a16:creationId xmlns:a16="http://schemas.microsoft.com/office/drawing/2014/main" id="{6124385D-0FD7-46A3-A506-05B24556FD3D}"/>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Choose two different characters to write a character description for.</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Remember to include exciting adjectives, synonyms and power of three!</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Use the previous slides to help you.</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Write your descriptions in your lined book. Don’t forget the date and learning objective!</a:t>
            </a:r>
          </a:p>
        </p:txBody>
      </p:sp>
    </p:spTree>
    <p:extLst>
      <p:ext uri="{BB962C8B-B14F-4D97-AF65-F5344CB8AC3E}">
        <p14:creationId xmlns:p14="http://schemas.microsoft.com/office/powerpoint/2010/main" val="1386409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rawing of a cartoon character&#10;&#10;Description automatically generated">
            <a:extLst>
              <a:ext uri="{FF2B5EF4-FFF2-40B4-BE49-F238E27FC236}">
                <a16:creationId xmlns:a16="http://schemas.microsoft.com/office/drawing/2014/main" id="{B45B3D2D-9810-4AF0-923E-8762771424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74"/>
          <a:stretch/>
        </p:blipFill>
        <p:spPr>
          <a:xfrm>
            <a:off x="20" y="10"/>
            <a:ext cx="12191980" cy="6857990"/>
          </a:xfrm>
          <a:prstGeom prst="rect">
            <a:avLst/>
          </a:prstGeom>
        </p:spPr>
      </p:pic>
    </p:spTree>
    <p:extLst>
      <p:ext uri="{BB962C8B-B14F-4D97-AF65-F5344CB8AC3E}">
        <p14:creationId xmlns:p14="http://schemas.microsoft.com/office/powerpoint/2010/main" val="298418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Learning Reminders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3"/>
            <a:ext cx="5297244" cy="4049881"/>
          </a:xfrm>
        </p:spPr>
        <p:txBody>
          <a:bodyPr>
            <a:normAutofit/>
          </a:bodyPr>
          <a:lstStyle/>
          <a:p>
            <a:r>
              <a:rPr lang="en-GB" dirty="0"/>
              <a:t>Don’t forget to read every day to an adult or sibling!</a:t>
            </a:r>
          </a:p>
          <a:p>
            <a:r>
              <a:rPr lang="en-GB" dirty="0"/>
              <a:t>Practice your times tables every day!</a:t>
            </a:r>
          </a:p>
          <a:p>
            <a:r>
              <a:rPr lang="en-GB" dirty="0"/>
              <a:t>Continue to practice your spellings!</a:t>
            </a:r>
          </a:p>
          <a:p>
            <a:r>
              <a:rPr lang="en-GB" dirty="0"/>
              <a:t>Work through your maths bond and arithmetic books at your own pace.</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51963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743691" y="869577"/>
            <a:ext cx="5729673" cy="4844746"/>
          </a:xfrm>
        </p:spPr>
        <p:txBody>
          <a:bodyPr>
            <a:normAutofit fontScale="90000"/>
          </a:bodyPr>
          <a:lstStyle/>
          <a:p>
            <a:pPr algn="l"/>
            <a:r>
              <a:rPr lang="en-GB" sz="3100" b="1" u="sng" dirty="0">
                <a:solidFill>
                  <a:srgbClr val="FFFFFF"/>
                </a:solidFill>
              </a:rPr>
              <a:t>English</a:t>
            </a:r>
            <a:br>
              <a:rPr lang="en-GB" sz="3100" dirty="0">
                <a:solidFill>
                  <a:srgbClr val="FFFFFF"/>
                </a:solidFill>
              </a:rPr>
            </a:br>
            <a:r>
              <a:rPr lang="en-GB" sz="3100" dirty="0">
                <a:solidFill>
                  <a:srgbClr val="FFFFFF"/>
                </a:solidFill>
              </a:rPr>
              <a:t>LO: </a:t>
            </a:r>
            <a:r>
              <a:rPr lang="en-GB" sz="3200" dirty="0">
                <a:solidFill>
                  <a:srgbClr val="FFFFFF"/>
                </a:solidFill>
              </a:rPr>
              <a:t>To write a detailed character description</a:t>
            </a:r>
            <a:br>
              <a:rPr lang="en-GB" sz="3100" dirty="0">
                <a:solidFill>
                  <a:srgbClr val="FFFFFF"/>
                </a:solidFill>
              </a:rPr>
            </a:br>
            <a:br>
              <a:rPr lang="en-GB" sz="3100" dirty="0">
                <a:solidFill>
                  <a:srgbClr val="FFFFFF"/>
                </a:solidFill>
              </a:rPr>
            </a:br>
            <a:r>
              <a:rPr lang="en-GB" sz="3100" dirty="0">
                <a:solidFill>
                  <a:srgbClr val="FFFFFF"/>
                </a:solidFill>
              </a:rPr>
              <a:t>How did you find this lesson? Colour a small traffic light at the end of your work.</a:t>
            </a:r>
            <a:br>
              <a:rPr lang="en-GB" sz="3100" dirty="0">
                <a:solidFill>
                  <a:srgbClr val="FFFFFF"/>
                </a:solidFill>
              </a:rPr>
            </a:br>
            <a:br>
              <a:rPr lang="en-GB" sz="3100" dirty="0">
                <a:solidFill>
                  <a:srgbClr val="FFFFFF"/>
                </a:solidFill>
              </a:rPr>
            </a:br>
            <a:r>
              <a:rPr lang="en-GB" sz="3100" dirty="0">
                <a:solidFill>
                  <a:srgbClr val="FF0000"/>
                </a:solidFill>
              </a:rPr>
              <a:t>Red = I didn’t understand</a:t>
            </a:r>
            <a:br>
              <a:rPr lang="en-GB" sz="3100" dirty="0">
                <a:solidFill>
                  <a:srgbClr val="FFFFFF"/>
                </a:solidFill>
              </a:rPr>
            </a:br>
            <a:r>
              <a:rPr lang="en-GB" sz="3100" dirty="0">
                <a:solidFill>
                  <a:srgbClr val="FFFF00"/>
                </a:solidFill>
              </a:rPr>
              <a:t>Yellow = I need a bit more practice</a:t>
            </a:r>
            <a:br>
              <a:rPr lang="en-GB" sz="3100" dirty="0">
                <a:solidFill>
                  <a:srgbClr val="FFFFFF"/>
                </a:solidFill>
              </a:rPr>
            </a:br>
            <a:r>
              <a:rPr lang="en-GB" sz="3100" dirty="0">
                <a:solidFill>
                  <a:srgbClr val="00B050"/>
                </a:solidFill>
              </a:rPr>
              <a:t>Green = Got it!</a:t>
            </a:r>
            <a:br>
              <a:rPr lang="en-GB" sz="4600" dirty="0">
                <a:solidFill>
                  <a:srgbClr val="FFFFFF"/>
                </a:solidFill>
              </a:rPr>
            </a:br>
            <a:endParaRPr lang="en-GB" sz="4600" dirty="0">
              <a:solidFill>
                <a:srgbClr val="FFFFFF"/>
              </a:solidFill>
            </a:endParaRPr>
          </a:p>
        </p:txBody>
      </p:sp>
    </p:spTree>
    <p:extLst>
      <p:ext uri="{BB962C8B-B14F-4D97-AF65-F5344CB8AC3E}">
        <p14:creationId xmlns:p14="http://schemas.microsoft.com/office/powerpoint/2010/main" val="376858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2235277"/>
          </a:xfrm>
        </p:spPr>
        <p:txBody>
          <a:bodyPr>
            <a:normAutofit/>
          </a:bodyPr>
          <a:lstStyle/>
          <a:p>
            <a:pPr algn="l"/>
            <a:r>
              <a:rPr lang="en-GB" sz="4600" b="1" u="sng" dirty="0">
                <a:solidFill>
                  <a:srgbClr val="FFFFFF"/>
                </a:solidFill>
              </a:rPr>
              <a:t>Maths</a:t>
            </a:r>
            <a:br>
              <a:rPr lang="en-GB" sz="4600" dirty="0">
                <a:solidFill>
                  <a:srgbClr val="FFFFFF"/>
                </a:solidFill>
              </a:rPr>
            </a:br>
            <a:r>
              <a:rPr lang="en-GB" sz="4600" dirty="0">
                <a:solidFill>
                  <a:srgbClr val="FFFFFF"/>
                </a:solidFill>
              </a:rPr>
              <a:t>LO: To explore lines of symmetry</a:t>
            </a:r>
          </a:p>
        </p:txBody>
      </p:sp>
    </p:spTree>
    <p:extLst>
      <p:ext uri="{BB962C8B-B14F-4D97-AF65-F5344CB8AC3E}">
        <p14:creationId xmlns:p14="http://schemas.microsoft.com/office/powerpoint/2010/main" val="163684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599201" y="1148838"/>
            <a:ext cx="5729673" cy="4238951"/>
          </a:xfrm>
        </p:spPr>
        <p:txBody>
          <a:bodyPr>
            <a:normAutofit fontScale="90000"/>
          </a:bodyPr>
          <a:lstStyle/>
          <a:p>
            <a:pPr algn="l"/>
            <a:r>
              <a:rPr lang="en-GB" sz="4600" b="1" u="sng" dirty="0">
                <a:solidFill>
                  <a:srgbClr val="FFFFFF"/>
                </a:solidFill>
              </a:rPr>
              <a:t>Maths</a:t>
            </a:r>
            <a:br>
              <a:rPr lang="en-GB" sz="4600" dirty="0">
                <a:solidFill>
                  <a:srgbClr val="FFFFFF"/>
                </a:solidFill>
              </a:rPr>
            </a:br>
            <a:r>
              <a:rPr lang="en-GB" sz="4600" dirty="0">
                <a:solidFill>
                  <a:srgbClr val="FFFFFF"/>
                </a:solidFill>
              </a:rPr>
              <a:t>LO: To explore lines of symmetry</a:t>
            </a:r>
            <a:br>
              <a:rPr lang="en-GB" sz="4600" dirty="0">
                <a:solidFill>
                  <a:srgbClr val="FFFFFF"/>
                </a:solidFill>
              </a:rPr>
            </a:br>
            <a:br>
              <a:rPr lang="en-GB" sz="4600" dirty="0">
                <a:solidFill>
                  <a:srgbClr val="FFFFFF"/>
                </a:solidFill>
              </a:rPr>
            </a:br>
            <a:r>
              <a:rPr lang="en-GB" sz="4600" dirty="0">
                <a:solidFill>
                  <a:srgbClr val="FFFF00"/>
                </a:solidFill>
              </a:rPr>
              <a:t>Write the date and learning objective in your squared book now!</a:t>
            </a:r>
          </a:p>
        </p:txBody>
      </p:sp>
    </p:spTree>
    <p:extLst>
      <p:ext uri="{BB962C8B-B14F-4D97-AF65-F5344CB8AC3E}">
        <p14:creationId xmlns:p14="http://schemas.microsoft.com/office/powerpoint/2010/main" val="409012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alpha val="51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198C-8E9F-4D66-AD63-807151638B4B}"/>
              </a:ext>
            </a:extLst>
          </p:cNvPr>
          <p:cNvSpPr>
            <a:spLocks noGrp="1"/>
          </p:cNvSpPr>
          <p:nvPr>
            <p:ph type="title"/>
          </p:nvPr>
        </p:nvSpPr>
        <p:spPr>
          <a:xfrm>
            <a:off x="838200" y="365125"/>
            <a:ext cx="10515600" cy="1900997"/>
          </a:xfrm>
        </p:spPr>
        <p:txBody>
          <a:bodyPr>
            <a:normAutofit fontScale="90000"/>
          </a:bodyPr>
          <a:lstStyle/>
          <a:p>
            <a:pPr algn="ctr"/>
            <a:r>
              <a:rPr lang="en-GB" altLang="en-US" sz="3600" dirty="0"/>
              <a:t>Reflection symmetry is where one half of the image is the reflection of the other half. You could fold the image and have both halves match exactly.</a:t>
            </a:r>
            <a:br>
              <a:rPr lang="en-GB" altLang="en-US" dirty="0"/>
            </a:br>
            <a:endParaRPr lang="en-GB" dirty="0"/>
          </a:p>
        </p:txBody>
      </p:sp>
      <p:pic>
        <p:nvPicPr>
          <p:cNvPr id="4" name="Picture 5">
            <a:extLst>
              <a:ext uri="{FF2B5EF4-FFF2-40B4-BE49-F238E27FC236}">
                <a16:creationId xmlns:a16="http://schemas.microsoft.com/office/drawing/2014/main" id="{00B1E75E-C390-46FA-B939-E35BE3410E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487" y="2774440"/>
            <a:ext cx="1930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052D568-CDB7-4E3D-A63D-5E569F8468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2220" y="2774440"/>
            <a:ext cx="116046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E4C8B97-2FE5-4B6A-B085-D8600D57BB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7272" y="2736340"/>
            <a:ext cx="9175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2AA4E626-4E54-44E9-A5D7-4F5CF21B48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69229" y="3004627"/>
            <a:ext cx="154781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91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alpha val="51000"/>
          </a:srgb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5FAD7D-385B-45C7-8447-CFEDD2729FA5}"/>
              </a:ext>
            </a:extLst>
          </p:cNvPr>
          <p:cNvSpPr>
            <a:spLocks noGrp="1"/>
          </p:cNvSpPr>
          <p:nvPr>
            <p:ph type="title"/>
          </p:nvPr>
        </p:nvSpPr>
        <p:spPr>
          <a:xfrm>
            <a:off x="755374" y="373076"/>
            <a:ext cx="11091407" cy="1325563"/>
          </a:xfrm>
        </p:spPr>
        <p:txBody>
          <a:bodyPr/>
          <a:lstStyle/>
          <a:p>
            <a:r>
              <a:rPr lang="en-GB" dirty="0"/>
              <a:t>Where is the line of symmetry on these shapes?</a:t>
            </a:r>
          </a:p>
        </p:txBody>
      </p:sp>
      <p:sp>
        <p:nvSpPr>
          <p:cNvPr id="9" name="Moon 8">
            <a:extLst>
              <a:ext uri="{FF2B5EF4-FFF2-40B4-BE49-F238E27FC236}">
                <a16:creationId xmlns:a16="http://schemas.microsoft.com/office/drawing/2014/main" id="{5A280264-BB9B-4C66-9D7B-7E1A50AC6602}"/>
              </a:ext>
            </a:extLst>
          </p:cNvPr>
          <p:cNvSpPr/>
          <p:nvPr/>
        </p:nvSpPr>
        <p:spPr>
          <a:xfrm>
            <a:off x="1029494" y="2966222"/>
            <a:ext cx="1746250" cy="2536825"/>
          </a:xfrm>
          <a:prstGeom prst="moon">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Pentagon 3">
            <a:extLst>
              <a:ext uri="{FF2B5EF4-FFF2-40B4-BE49-F238E27FC236}">
                <a16:creationId xmlns:a16="http://schemas.microsoft.com/office/drawing/2014/main" id="{7D763E42-265C-4E44-B84C-81CE397EA42D}"/>
              </a:ext>
            </a:extLst>
          </p:cNvPr>
          <p:cNvSpPr/>
          <p:nvPr/>
        </p:nvSpPr>
        <p:spPr>
          <a:xfrm>
            <a:off x="4855016" y="3429000"/>
            <a:ext cx="2241550" cy="1203325"/>
          </a:xfrm>
          <a:prstGeom prst="homePlate">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Pie 4">
            <a:extLst>
              <a:ext uri="{FF2B5EF4-FFF2-40B4-BE49-F238E27FC236}">
                <a16:creationId xmlns:a16="http://schemas.microsoft.com/office/drawing/2014/main" id="{3F9550F3-AD39-4992-9DA1-033FBA27F7DB}"/>
              </a:ext>
            </a:extLst>
          </p:cNvPr>
          <p:cNvSpPr/>
          <p:nvPr/>
        </p:nvSpPr>
        <p:spPr>
          <a:xfrm>
            <a:off x="8980073" y="3157537"/>
            <a:ext cx="1746250" cy="1746250"/>
          </a:xfrm>
          <a:prstGeom prst="pie">
            <a:avLst/>
          </a:prstGeom>
          <a:solidFill>
            <a:srgbClr val="FF616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Tree>
    <p:extLst>
      <p:ext uri="{BB962C8B-B14F-4D97-AF65-F5344CB8AC3E}">
        <p14:creationId xmlns:p14="http://schemas.microsoft.com/office/powerpoint/2010/main" val="613223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alpha val="51000"/>
          </a:srgbClr>
        </a:solidFill>
        <a:effectLst/>
      </p:bgPr>
    </p:bg>
    <p:spTree>
      <p:nvGrpSpPr>
        <p:cNvPr id="1" name=""/>
        <p:cNvGrpSpPr/>
        <p:nvPr/>
      </p:nvGrpSpPr>
      <p:grpSpPr>
        <a:xfrm>
          <a:off x="0" y="0"/>
          <a:ext cx="0" cy="0"/>
          <a:chOff x="0" y="0"/>
          <a:chExt cx="0" cy="0"/>
        </a:xfrm>
      </p:grpSpPr>
      <p:sp>
        <p:nvSpPr>
          <p:cNvPr id="9" name="Moon 8">
            <a:extLst>
              <a:ext uri="{FF2B5EF4-FFF2-40B4-BE49-F238E27FC236}">
                <a16:creationId xmlns:a16="http://schemas.microsoft.com/office/drawing/2014/main" id="{5A280264-BB9B-4C66-9D7B-7E1A50AC6602}"/>
              </a:ext>
            </a:extLst>
          </p:cNvPr>
          <p:cNvSpPr/>
          <p:nvPr/>
        </p:nvSpPr>
        <p:spPr>
          <a:xfrm>
            <a:off x="1029494" y="2966222"/>
            <a:ext cx="1746250" cy="2536825"/>
          </a:xfrm>
          <a:prstGeom prst="moon">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Pentagon 3">
            <a:extLst>
              <a:ext uri="{FF2B5EF4-FFF2-40B4-BE49-F238E27FC236}">
                <a16:creationId xmlns:a16="http://schemas.microsoft.com/office/drawing/2014/main" id="{7D763E42-265C-4E44-B84C-81CE397EA42D}"/>
              </a:ext>
            </a:extLst>
          </p:cNvPr>
          <p:cNvSpPr/>
          <p:nvPr/>
        </p:nvSpPr>
        <p:spPr>
          <a:xfrm>
            <a:off x="4855016" y="3429000"/>
            <a:ext cx="2241550" cy="1203325"/>
          </a:xfrm>
          <a:prstGeom prst="homePlate">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Pie 4">
            <a:extLst>
              <a:ext uri="{FF2B5EF4-FFF2-40B4-BE49-F238E27FC236}">
                <a16:creationId xmlns:a16="http://schemas.microsoft.com/office/drawing/2014/main" id="{3F9550F3-AD39-4992-9DA1-033FBA27F7DB}"/>
              </a:ext>
            </a:extLst>
          </p:cNvPr>
          <p:cNvSpPr/>
          <p:nvPr/>
        </p:nvSpPr>
        <p:spPr>
          <a:xfrm>
            <a:off x="8980073" y="3157537"/>
            <a:ext cx="1746250" cy="1746250"/>
          </a:xfrm>
          <a:prstGeom prst="pie">
            <a:avLst/>
          </a:prstGeom>
          <a:solidFill>
            <a:srgbClr val="FF616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cxnSp>
        <p:nvCxnSpPr>
          <p:cNvPr id="6" name="Straight Connector 5">
            <a:extLst>
              <a:ext uri="{FF2B5EF4-FFF2-40B4-BE49-F238E27FC236}">
                <a16:creationId xmlns:a16="http://schemas.microsoft.com/office/drawing/2014/main" id="{05D15984-B272-41E0-9617-05A65A942A78}"/>
              </a:ext>
            </a:extLst>
          </p:cNvPr>
          <p:cNvCxnSpPr/>
          <p:nvPr/>
        </p:nvCxnSpPr>
        <p:spPr>
          <a:xfrm>
            <a:off x="531399" y="4200277"/>
            <a:ext cx="256222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83363C-757F-41DF-BB6D-7D722E6B927B}"/>
              </a:ext>
            </a:extLst>
          </p:cNvPr>
          <p:cNvCxnSpPr/>
          <p:nvPr/>
        </p:nvCxnSpPr>
        <p:spPr>
          <a:xfrm>
            <a:off x="4650174" y="4033299"/>
            <a:ext cx="256222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9C8C5C-0AE7-4883-80F1-625FD50745E8}"/>
              </a:ext>
            </a:extLst>
          </p:cNvPr>
          <p:cNvCxnSpPr>
            <a:cxnSpLocks/>
          </p:cNvCxnSpPr>
          <p:nvPr/>
        </p:nvCxnSpPr>
        <p:spPr>
          <a:xfrm flipV="1">
            <a:off x="8857958" y="3385832"/>
            <a:ext cx="1697631" cy="154056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6">
            <a:extLst>
              <a:ext uri="{FF2B5EF4-FFF2-40B4-BE49-F238E27FC236}">
                <a16:creationId xmlns:a16="http://schemas.microsoft.com/office/drawing/2014/main" id="{22B6E2E3-350F-4D38-B96C-56BBB990B5FE}"/>
              </a:ext>
            </a:extLst>
          </p:cNvPr>
          <p:cNvSpPr>
            <a:spLocks noGrp="1" noChangeArrowheads="1"/>
          </p:cNvSpPr>
          <p:nvPr>
            <p:ph type="title"/>
          </p:nvPr>
        </p:nvSpPr>
        <p:spPr bwMode="auto">
          <a:xfrm>
            <a:off x="755650" y="740379"/>
            <a:ext cx="1109186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spcAft>
                <a:spcPts val="600"/>
              </a:spcAft>
            </a:pPr>
            <a:r>
              <a:rPr lang="en-GB" altLang="en-US" sz="3600" dirty="0"/>
              <a:t>Reflection symmetry can be in different orientations.</a:t>
            </a:r>
          </a:p>
        </p:txBody>
      </p:sp>
    </p:spTree>
    <p:extLst>
      <p:ext uri="{BB962C8B-B14F-4D97-AF65-F5344CB8AC3E}">
        <p14:creationId xmlns:p14="http://schemas.microsoft.com/office/powerpoint/2010/main" val="331206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BFD0F94A-B400-470F-BDCC-6C2A06CA1800}"/>
              </a:ext>
            </a:extLst>
          </p:cNvPr>
          <p:cNvSpPr>
            <a:spLocks noGrp="1"/>
          </p:cNvSpPr>
          <p:nvPr>
            <p:ph type="title"/>
          </p:nvPr>
        </p:nvSpPr>
        <p:spPr>
          <a:xfrm>
            <a:off x="3076575" y="406400"/>
            <a:ext cx="8220075" cy="993775"/>
          </a:xfrm>
        </p:spPr>
        <p:txBody>
          <a:bodyPr/>
          <a:lstStyle/>
          <a:p>
            <a:r>
              <a:rPr lang="en-GB" altLang="en-US" sz="3600" dirty="0">
                <a:latin typeface="+mj-lt"/>
              </a:rPr>
              <a:t>We can see symmetry in nature:</a:t>
            </a:r>
          </a:p>
        </p:txBody>
      </p:sp>
      <p:pic>
        <p:nvPicPr>
          <p:cNvPr id="7" name="Picture 6">
            <a:extLst>
              <a:ext uri="{FF2B5EF4-FFF2-40B4-BE49-F238E27FC236}">
                <a16:creationId xmlns:a16="http://schemas.microsoft.com/office/drawing/2014/main" id="{3819F4DD-8A14-4380-BAB0-5B8330F81EEB}"/>
              </a:ext>
            </a:extLst>
          </p:cNvPr>
          <p:cNvPicPr>
            <a:picLocks noChangeAspect="1"/>
          </p:cNvPicPr>
          <p:nvPr/>
        </p:nvPicPr>
        <p:blipFill>
          <a:blip r:embed="rId2">
            <a:extLst>
              <a:ext uri="{28A0092B-C50C-407E-A947-70E740481C1C}">
                <a14:useLocalDpi xmlns:a14="http://schemas.microsoft.com/office/drawing/2010/main" val="0"/>
              </a:ext>
            </a:extLst>
          </a:blip>
          <a:srcRect b="8910"/>
          <a:stretch>
            <a:fillRect/>
          </a:stretch>
        </p:blipFill>
        <p:spPr bwMode="auto">
          <a:xfrm>
            <a:off x="2279651" y="1403351"/>
            <a:ext cx="252571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EEDEE42-3F1A-4506-9573-601F14AD9C3D}"/>
              </a:ext>
            </a:extLst>
          </p:cNvPr>
          <p:cNvPicPr>
            <a:picLocks noChangeAspect="1"/>
          </p:cNvPicPr>
          <p:nvPr/>
        </p:nvPicPr>
        <p:blipFill>
          <a:blip r:embed="rId3">
            <a:extLst>
              <a:ext uri="{28A0092B-C50C-407E-A947-70E740481C1C}">
                <a14:useLocalDpi xmlns:a14="http://schemas.microsoft.com/office/drawing/2010/main" val="0"/>
              </a:ext>
            </a:extLst>
          </a:blip>
          <a:srcRect l="-2" t="7961" r="16818" b="24721"/>
          <a:stretch>
            <a:fillRect/>
          </a:stretch>
        </p:blipFill>
        <p:spPr bwMode="auto">
          <a:xfrm>
            <a:off x="7064376" y="1400175"/>
            <a:ext cx="28479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36F7F9D0-57E2-4452-9C50-B18D1B7AAD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1725" y="1403351"/>
            <a:ext cx="20462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AA301E95-5ECC-424D-89E0-E3D828E3CB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0776" y="3038476"/>
            <a:ext cx="19716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B06FD32B-E2BD-4FC0-811D-28880F634E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0675" y="4451350"/>
            <a:ext cx="28273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B051DA28-C3C6-42FF-BFE4-157B0D0283A0}"/>
              </a:ext>
            </a:extLst>
          </p:cNvPr>
          <p:cNvPicPr>
            <a:picLocks noChangeAspect="1"/>
          </p:cNvPicPr>
          <p:nvPr/>
        </p:nvPicPr>
        <p:blipFill>
          <a:blip r:embed="rId7">
            <a:extLst>
              <a:ext uri="{28A0092B-C50C-407E-A947-70E740481C1C}">
                <a14:useLocalDpi xmlns:a14="http://schemas.microsoft.com/office/drawing/2010/main" val="0"/>
              </a:ext>
            </a:extLst>
          </a:blip>
          <a:srcRect l="39493" r="17143"/>
          <a:stretch>
            <a:fillRect/>
          </a:stretch>
        </p:blipFill>
        <p:spPr bwMode="auto">
          <a:xfrm>
            <a:off x="2260600" y="3038475"/>
            <a:ext cx="17653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E6AFBFEE-2EC7-4558-92E8-7D87339AAC2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22738" y="3038476"/>
            <a:ext cx="19732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CD59692E-748C-4B1C-A5CF-858B7DE8C07E}"/>
              </a:ext>
            </a:extLst>
          </p:cNvPr>
          <p:cNvPicPr>
            <a:picLocks noChangeAspect="1"/>
          </p:cNvPicPr>
          <p:nvPr/>
        </p:nvPicPr>
        <p:blipFill>
          <a:blip r:embed="rId9">
            <a:extLst>
              <a:ext uri="{28A0092B-C50C-407E-A947-70E740481C1C}">
                <a14:useLocalDpi xmlns:a14="http://schemas.microsoft.com/office/drawing/2010/main" val="0"/>
              </a:ext>
            </a:extLst>
          </a:blip>
          <a:srcRect r="6410"/>
          <a:stretch>
            <a:fillRect/>
          </a:stretch>
        </p:blipFill>
        <p:spPr bwMode="auto">
          <a:xfrm>
            <a:off x="8277226" y="3038476"/>
            <a:ext cx="1635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5714D2D5-D0FF-4AC3-9CFF-827A1AB10576}"/>
              </a:ext>
            </a:extLst>
          </p:cNvPr>
          <p:cNvPicPr>
            <a:picLocks noChangeAspect="1"/>
          </p:cNvPicPr>
          <p:nvPr/>
        </p:nvPicPr>
        <p:blipFill>
          <a:blip r:embed="rId10">
            <a:extLst>
              <a:ext uri="{28A0092B-C50C-407E-A947-70E740481C1C}">
                <a14:useLocalDpi xmlns:a14="http://schemas.microsoft.com/office/drawing/2010/main" val="0"/>
              </a:ext>
            </a:extLst>
          </a:blip>
          <a:srcRect t="8081" b="15852"/>
          <a:stretch>
            <a:fillRect/>
          </a:stretch>
        </p:blipFill>
        <p:spPr bwMode="auto">
          <a:xfrm>
            <a:off x="7043739" y="4451351"/>
            <a:ext cx="287813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3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1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2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10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3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20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40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alpha val="5400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833D0-C83A-4E3D-A6BA-174364E8A06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Book tasks</a:t>
            </a:r>
          </a:p>
        </p:txBody>
      </p:sp>
      <p:pic>
        <p:nvPicPr>
          <p:cNvPr id="5" name="Picture 4" descr="A close up of text on a white background&#10;&#10;Description automatically generated">
            <a:extLst>
              <a:ext uri="{FF2B5EF4-FFF2-40B4-BE49-F238E27FC236}">
                <a16:creationId xmlns:a16="http://schemas.microsoft.com/office/drawing/2014/main" id="{35B263E7-B2CC-4805-9D7C-F8AE6D7C2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46" y="1494872"/>
            <a:ext cx="8213757" cy="5174260"/>
          </a:xfrm>
          <a:prstGeom prst="rect">
            <a:avLst/>
          </a:prstGeom>
        </p:spPr>
      </p:pic>
      <p:sp>
        <p:nvSpPr>
          <p:cNvPr id="7" name="TextBox 6">
            <a:extLst>
              <a:ext uri="{FF2B5EF4-FFF2-40B4-BE49-F238E27FC236}">
                <a16:creationId xmlns:a16="http://schemas.microsoft.com/office/drawing/2014/main" id="{6124385D-0FD7-46A3-A506-05B24556FD3D}"/>
              </a:ext>
            </a:extLst>
          </p:cNvPr>
          <p:cNvSpPr txBox="1"/>
          <p:nvPr/>
        </p:nvSpPr>
        <p:spPr>
          <a:xfrm>
            <a:off x="8841850" y="1558456"/>
            <a:ext cx="3172571" cy="4832092"/>
          </a:xfrm>
          <a:prstGeom prst="rect">
            <a:avLst/>
          </a:prstGeom>
          <a:noFill/>
        </p:spPr>
        <p:txBody>
          <a:bodyPr wrap="square" rtlCol="0">
            <a:spAutoFit/>
          </a:bodyPr>
          <a:lstStyle/>
          <a:p>
            <a:r>
              <a:rPr lang="en-GB" sz="2800" dirty="0"/>
              <a:t>Copy and complete the pictures into your squared book.</a:t>
            </a:r>
          </a:p>
          <a:p>
            <a:endParaRPr lang="en-GB" sz="2800" dirty="0"/>
          </a:p>
          <a:p>
            <a:r>
              <a:rPr lang="en-GB" sz="2800" dirty="0"/>
              <a:t>Make sure both sides are symmetrical!</a:t>
            </a:r>
          </a:p>
          <a:p>
            <a:endParaRPr lang="en-GB" sz="2800" dirty="0"/>
          </a:p>
          <a:p>
            <a:r>
              <a:rPr lang="en-GB" sz="2800" dirty="0"/>
              <a:t>Remember to count the squares away from the mirror line.</a:t>
            </a:r>
          </a:p>
        </p:txBody>
      </p:sp>
    </p:spTree>
    <p:extLst>
      <p:ext uri="{BB962C8B-B14F-4D97-AF65-F5344CB8AC3E}">
        <p14:creationId xmlns:p14="http://schemas.microsoft.com/office/powerpoint/2010/main" val="248212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alpha val="5400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833D0-C83A-4E3D-A6BA-174364E8A06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Book tasks</a:t>
            </a:r>
          </a:p>
        </p:txBody>
      </p:sp>
      <p:pic>
        <p:nvPicPr>
          <p:cNvPr id="5" name="Picture 4">
            <a:extLst>
              <a:ext uri="{FF2B5EF4-FFF2-40B4-BE49-F238E27FC236}">
                <a16:creationId xmlns:a16="http://schemas.microsoft.com/office/drawing/2014/main" id="{35B263E7-B2CC-4805-9D7C-F8AE6D7C26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2491" y="1494872"/>
            <a:ext cx="8152467" cy="5174260"/>
          </a:xfrm>
          <a:prstGeom prst="rect">
            <a:avLst/>
          </a:prstGeom>
        </p:spPr>
      </p:pic>
      <p:sp>
        <p:nvSpPr>
          <p:cNvPr id="6" name="TextBox 5">
            <a:extLst>
              <a:ext uri="{FF2B5EF4-FFF2-40B4-BE49-F238E27FC236}">
                <a16:creationId xmlns:a16="http://schemas.microsoft.com/office/drawing/2014/main" id="{664EE5A1-DA0B-41EE-98D0-C89F3B11249F}"/>
              </a:ext>
            </a:extLst>
          </p:cNvPr>
          <p:cNvSpPr txBox="1"/>
          <p:nvPr/>
        </p:nvSpPr>
        <p:spPr>
          <a:xfrm>
            <a:off x="8841850" y="1558456"/>
            <a:ext cx="3172571" cy="4832092"/>
          </a:xfrm>
          <a:prstGeom prst="rect">
            <a:avLst/>
          </a:prstGeom>
          <a:noFill/>
        </p:spPr>
        <p:txBody>
          <a:bodyPr wrap="square" rtlCol="0">
            <a:spAutoFit/>
          </a:bodyPr>
          <a:lstStyle/>
          <a:p>
            <a:r>
              <a:rPr lang="en-GB" sz="2800" dirty="0"/>
              <a:t>Copy and complete the pictures into your squared book.</a:t>
            </a:r>
          </a:p>
          <a:p>
            <a:endParaRPr lang="en-GB" sz="2800" dirty="0"/>
          </a:p>
          <a:p>
            <a:r>
              <a:rPr lang="en-GB" sz="2800" dirty="0"/>
              <a:t>Make sure both sides are symmetrical!</a:t>
            </a:r>
          </a:p>
          <a:p>
            <a:endParaRPr lang="en-GB" sz="2800" dirty="0"/>
          </a:p>
          <a:p>
            <a:r>
              <a:rPr lang="en-GB" sz="2800" dirty="0"/>
              <a:t>Remember to count the squares away from the mirror line.</a:t>
            </a:r>
          </a:p>
        </p:txBody>
      </p:sp>
    </p:spTree>
    <p:extLst>
      <p:ext uri="{BB962C8B-B14F-4D97-AF65-F5344CB8AC3E}">
        <p14:creationId xmlns:p14="http://schemas.microsoft.com/office/powerpoint/2010/main" val="4210922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alpha val="52000"/>
          </a:srgb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30919" y="889000"/>
            <a:ext cx="2679700" cy="5080000"/>
          </a:xfrm>
          <a:prstGeom prst="rect">
            <a:avLst/>
          </a:prstGeom>
        </p:spPr>
      </p:pic>
      <p:sp>
        <p:nvSpPr>
          <p:cNvPr id="10" name="Speech Bubble: Rectangle with Corners Rounded 9">
            <a:extLst>
              <a:ext uri="{FF2B5EF4-FFF2-40B4-BE49-F238E27FC236}">
                <a16:creationId xmlns:a16="http://schemas.microsoft.com/office/drawing/2014/main" id="{5B8F75A5-008C-4DE8-8D8C-44F9FF8B9EC2}"/>
              </a:ext>
            </a:extLst>
          </p:cNvPr>
          <p:cNvSpPr/>
          <p:nvPr/>
        </p:nvSpPr>
        <p:spPr>
          <a:xfrm>
            <a:off x="5876818" y="495558"/>
            <a:ext cx="3976099" cy="4477134"/>
          </a:xfrm>
          <a:prstGeom prst="wedgeRoundRectCallout">
            <a:avLst>
              <a:gd name="adj1" fmla="val -79607"/>
              <a:gd name="adj2" fmla="val -6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787421" y="673814"/>
            <a:ext cx="3895717" cy="4298878"/>
          </a:xfrm>
        </p:spPr>
        <p:txBody>
          <a:bodyPr anchor="ctr">
            <a:normAutofit/>
          </a:bodyPr>
          <a:lstStyle/>
          <a:p>
            <a:pPr algn="ctr">
              <a:buNone/>
            </a:pPr>
            <a:r>
              <a:rPr lang="en-US" sz="2600" dirty="0"/>
              <a:t>I think every </a:t>
            </a:r>
            <a:r>
              <a:rPr lang="en-US" sz="2600" b="1" dirty="0"/>
              <a:t>regular polygon </a:t>
            </a:r>
            <a:r>
              <a:rPr lang="en-US" sz="2600" dirty="0"/>
              <a:t>has the </a:t>
            </a:r>
            <a:r>
              <a:rPr lang="en-US" sz="2600" b="1" dirty="0"/>
              <a:t>same </a:t>
            </a:r>
            <a:r>
              <a:rPr lang="en-US" sz="2600" dirty="0"/>
              <a:t>number of lines of symmetry as its number of sides</a:t>
            </a:r>
          </a:p>
          <a:p>
            <a:pPr algn="ctr">
              <a:buNone/>
            </a:pPr>
            <a:endParaRPr lang="en-US" sz="2600" dirty="0"/>
          </a:p>
          <a:p>
            <a:pPr marL="0" indent="0" algn="ctr">
              <a:buNone/>
            </a:pPr>
            <a:r>
              <a:rPr lang="en-US" sz="2600" dirty="0"/>
              <a:t>A square has four sides,</a:t>
            </a:r>
          </a:p>
          <a:p>
            <a:pPr marL="0" indent="0" algn="ctr">
              <a:buNone/>
            </a:pPr>
            <a:r>
              <a:rPr lang="en-US" sz="2600" dirty="0"/>
              <a:t> so it </a:t>
            </a:r>
            <a:r>
              <a:rPr lang="en-US" sz="2600" b="1" dirty="0"/>
              <a:t>must </a:t>
            </a:r>
            <a:r>
              <a:rPr lang="en-US" sz="2600" dirty="0"/>
              <a:t>have four lines of symmetry.</a:t>
            </a:r>
          </a:p>
          <a:p>
            <a:pPr algn="ctr">
              <a:buNone/>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Useful Resources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3"/>
            <a:ext cx="5297244" cy="4049881"/>
          </a:xfrm>
        </p:spPr>
        <p:txBody>
          <a:bodyPr>
            <a:normAutofit fontScale="70000" lnSpcReduction="20000"/>
          </a:bodyPr>
          <a:lstStyle/>
          <a:p>
            <a:r>
              <a:rPr lang="en-GB" dirty="0">
                <a:hlinkClick r:id="rId2"/>
              </a:rPr>
              <a:t>https://www.bbc.co.uk/teach/supermovers</a:t>
            </a:r>
            <a:r>
              <a:rPr lang="en-GB" dirty="0"/>
              <a:t> Times tables, grammar and just for fun!</a:t>
            </a:r>
          </a:p>
          <a:p>
            <a:r>
              <a:rPr lang="en-GB" dirty="0">
                <a:hlinkClick r:id="rId3"/>
              </a:rPr>
              <a:t>https://www.topmarks.co.uk/maths-games/7-11-years/ordering-and-sequencing-numbers</a:t>
            </a:r>
            <a:r>
              <a:rPr lang="en-GB" dirty="0"/>
              <a:t> Maths games</a:t>
            </a:r>
          </a:p>
          <a:p>
            <a:r>
              <a:rPr lang="en-GB" dirty="0">
                <a:hlinkClick r:id="rId4"/>
              </a:rPr>
              <a:t>https://www.bbc.co.uk/teach/ks2-english/zbrwnrd</a:t>
            </a:r>
            <a:r>
              <a:rPr lang="en-GB" dirty="0"/>
              <a:t> English additional resources</a:t>
            </a:r>
          </a:p>
          <a:p>
            <a:r>
              <a:rPr lang="en-GB" dirty="0">
                <a:hlinkClick r:id="rId5"/>
              </a:rPr>
              <a:t>https://www.bbc.co.uk/teach/ks2-maths/zm9my9q</a:t>
            </a:r>
            <a:r>
              <a:rPr lang="en-GB" dirty="0"/>
              <a:t> Maths additional resources</a:t>
            </a:r>
          </a:p>
          <a:p>
            <a:r>
              <a:rPr lang="en-GB" dirty="0">
                <a:hlinkClick r:id="rId6"/>
              </a:rPr>
              <a:t>https://swiggle.org.uk/</a:t>
            </a:r>
            <a:r>
              <a:rPr lang="en-GB" dirty="0"/>
              <a:t> Child safe search engine</a:t>
            </a:r>
          </a:p>
          <a:p>
            <a:r>
              <a:rPr lang="en-GB" dirty="0">
                <a:hlinkClick r:id="rId7"/>
              </a:rPr>
              <a:t>https://www.twinkl.co.uk/go/lessons/view/arithmagic</a:t>
            </a:r>
            <a:r>
              <a:rPr lang="en-GB" dirty="0"/>
              <a:t> </a:t>
            </a:r>
            <a:r>
              <a:rPr lang="en-GB" dirty="0" err="1"/>
              <a:t>Arithmagic</a:t>
            </a:r>
            <a:r>
              <a:rPr lang="en-GB" dirty="0"/>
              <a:t> game. Code: TA5810</a:t>
            </a:r>
          </a:p>
          <a:p>
            <a:endParaRPr lang="en-GB" dirty="0"/>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8">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135828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alpha val="59000"/>
          </a:srgbClr>
        </a:solidFill>
        <a:effectLst/>
      </p:bgPr>
    </p:bg>
    <p:spTree>
      <p:nvGrpSpPr>
        <p:cNvPr id="1" name=""/>
        <p:cNvGrpSpPr/>
        <p:nvPr/>
      </p:nvGrpSpPr>
      <p:grpSpPr>
        <a:xfrm>
          <a:off x="0" y="0"/>
          <a:ext cx="0" cy="0"/>
          <a:chOff x="0" y="0"/>
          <a:chExt cx="0" cy="0"/>
        </a:xfrm>
      </p:grpSpPr>
      <p:pic>
        <p:nvPicPr>
          <p:cNvPr id="4" name="Picture 3" descr="cartoon_girl_st5.gif"/>
          <p:cNvPicPr>
            <a:picLocks noChangeAspect="1"/>
          </p:cNvPicPr>
          <p:nvPr/>
        </p:nvPicPr>
        <p:blipFill>
          <a:blip r:embed="rId2"/>
          <a:stretch>
            <a:fillRect/>
          </a:stretch>
        </p:blipFill>
        <p:spPr>
          <a:xfrm>
            <a:off x="6626700" y="1417639"/>
            <a:ext cx="2899110" cy="4893533"/>
          </a:xfrm>
          <a:prstGeom prst="rect">
            <a:avLst/>
          </a:prstGeom>
        </p:spPr>
      </p:pic>
      <p:sp>
        <p:nvSpPr>
          <p:cNvPr id="6" name="Speech Bubble: Rectangle with Corners Rounded 5">
            <a:extLst>
              <a:ext uri="{FF2B5EF4-FFF2-40B4-BE49-F238E27FC236}">
                <a16:creationId xmlns:a16="http://schemas.microsoft.com/office/drawing/2014/main" id="{29C8B3F2-3B41-4FE9-92CB-277838724F5D}"/>
              </a:ext>
            </a:extLst>
          </p:cNvPr>
          <p:cNvSpPr/>
          <p:nvPr/>
        </p:nvSpPr>
        <p:spPr>
          <a:xfrm>
            <a:off x="1845582" y="901771"/>
            <a:ext cx="3373348" cy="1840704"/>
          </a:xfrm>
          <a:prstGeom prst="wedgeRoundRectCallout">
            <a:avLst>
              <a:gd name="adj1" fmla="val 73583"/>
              <a:gd name="adj2" fmla="val 998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972552" y="1232536"/>
            <a:ext cx="3119408" cy="1179174"/>
          </a:xfrm>
        </p:spPr>
        <p:txBody>
          <a:bodyPr>
            <a:normAutofit lnSpcReduction="10000"/>
          </a:bodyPr>
          <a:lstStyle/>
          <a:p>
            <a:pPr>
              <a:buNone/>
            </a:pPr>
            <a:r>
              <a:rPr lang="en-US" dirty="0"/>
              <a:t>I don’t think that is true for </a:t>
            </a:r>
            <a:r>
              <a:rPr lang="en-US" b="1" dirty="0"/>
              <a:t>EVERY </a:t>
            </a:r>
            <a:r>
              <a:rPr lang="en-US" dirty="0"/>
              <a:t>shape. Prove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212DFF0-54D9-4C0F-9E6A-DF8E0442E7EE}"/>
              </a:ext>
            </a:extLst>
          </p:cNvPr>
          <p:cNvGraphicFramePr>
            <a:graphicFrameLocks noGrp="1"/>
          </p:cNvGraphicFramePr>
          <p:nvPr>
            <p:extLst>
              <p:ext uri="{D42A27DB-BD31-4B8C-83A1-F6EECF244321}">
                <p14:modId xmlns:p14="http://schemas.microsoft.com/office/powerpoint/2010/main" val="764228278"/>
              </p:ext>
            </p:extLst>
          </p:nvPr>
        </p:nvGraphicFramePr>
        <p:xfrm>
          <a:off x="5373384" y="272340"/>
          <a:ext cx="6339156" cy="6107914"/>
        </p:xfrm>
        <a:graphic>
          <a:graphicData uri="http://schemas.openxmlformats.org/drawingml/2006/table">
            <a:tbl>
              <a:tblPr firstRow="1" bandRow="1">
                <a:tableStyleId>{5C22544A-7EE6-4342-B048-85BDC9FD1C3A}</a:tableStyleId>
              </a:tblPr>
              <a:tblGrid>
                <a:gridCol w="2113052">
                  <a:extLst>
                    <a:ext uri="{9D8B030D-6E8A-4147-A177-3AD203B41FA5}">
                      <a16:colId xmlns:a16="http://schemas.microsoft.com/office/drawing/2014/main" val="2295848125"/>
                    </a:ext>
                  </a:extLst>
                </a:gridCol>
                <a:gridCol w="2113052">
                  <a:extLst>
                    <a:ext uri="{9D8B030D-6E8A-4147-A177-3AD203B41FA5}">
                      <a16:colId xmlns:a16="http://schemas.microsoft.com/office/drawing/2014/main" val="129168859"/>
                    </a:ext>
                  </a:extLst>
                </a:gridCol>
                <a:gridCol w="2113052">
                  <a:extLst>
                    <a:ext uri="{9D8B030D-6E8A-4147-A177-3AD203B41FA5}">
                      <a16:colId xmlns:a16="http://schemas.microsoft.com/office/drawing/2014/main" val="1076164116"/>
                    </a:ext>
                  </a:extLst>
                </a:gridCol>
              </a:tblGrid>
              <a:tr h="948641">
                <a:tc>
                  <a:txBody>
                    <a:bodyPr/>
                    <a:lstStyle/>
                    <a:p>
                      <a:r>
                        <a:rPr lang="en-GB" dirty="0"/>
                        <a:t>Shape</a:t>
                      </a:r>
                    </a:p>
                  </a:txBody>
                  <a:tcPr/>
                </a:tc>
                <a:tc>
                  <a:txBody>
                    <a:bodyPr/>
                    <a:lstStyle/>
                    <a:p>
                      <a:r>
                        <a:rPr lang="en-GB" dirty="0"/>
                        <a:t>Number of sides</a:t>
                      </a:r>
                    </a:p>
                  </a:txBody>
                  <a:tcPr/>
                </a:tc>
                <a:tc>
                  <a:txBody>
                    <a:bodyPr/>
                    <a:lstStyle/>
                    <a:p>
                      <a:pPr algn="ctr"/>
                      <a:r>
                        <a:rPr lang="en-GB" dirty="0"/>
                        <a:t>Number of lines of symmetry</a:t>
                      </a:r>
                    </a:p>
                  </a:txBody>
                  <a:tcPr/>
                </a:tc>
                <a:extLst>
                  <a:ext uri="{0D108BD9-81ED-4DB2-BD59-A6C34878D82A}">
                    <a16:rowId xmlns:a16="http://schemas.microsoft.com/office/drawing/2014/main" val="1965057069"/>
                  </a:ext>
                </a:extLst>
              </a:tr>
              <a:tr h="737039">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02026973"/>
                  </a:ext>
                </a:extLst>
              </a:tr>
              <a:tr h="737039">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88099583"/>
                  </a:ext>
                </a:extLst>
              </a:tr>
              <a:tr h="737039">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377981344"/>
                  </a:ext>
                </a:extLst>
              </a:tr>
              <a:tr h="737039">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34420480"/>
                  </a:ext>
                </a:extLst>
              </a:tr>
              <a:tr h="737039">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65475518"/>
                  </a:ext>
                </a:extLst>
              </a:tr>
              <a:tr h="737039">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99940537"/>
                  </a:ext>
                </a:extLst>
              </a:tr>
              <a:tr h="737039">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735221552"/>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9F0C4CDF-C0FB-4F91-9D27-5E14C5638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864" y="2649355"/>
            <a:ext cx="2989690" cy="3930349"/>
          </a:xfrm>
          <a:prstGeom prst="rect">
            <a:avLst/>
          </a:prstGeom>
        </p:spPr>
      </p:pic>
      <p:sp>
        <p:nvSpPr>
          <p:cNvPr id="8" name="TextBox 7">
            <a:extLst>
              <a:ext uri="{FF2B5EF4-FFF2-40B4-BE49-F238E27FC236}">
                <a16:creationId xmlns:a16="http://schemas.microsoft.com/office/drawing/2014/main" id="{0128499F-F416-4A2D-908F-8EF0BC88BAE2}"/>
              </a:ext>
            </a:extLst>
          </p:cNvPr>
          <p:cNvSpPr txBox="1"/>
          <p:nvPr/>
        </p:nvSpPr>
        <p:spPr>
          <a:xfrm>
            <a:off x="174929" y="373711"/>
            <a:ext cx="4643561" cy="2062103"/>
          </a:xfrm>
          <a:prstGeom prst="rect">
            <a:avLst/>
          </a:prstGeom>
          <a:noFill/>
        </p:spPr>
        <p:txBody>
          <a:bodyPr wrap="square" rtlCol="0">
            <a:spAutoFit/>
          </a:bodyPr>
          <a:lstStyle/>
          <a:p>
            <a:r>
              <a:rPr lang="en-GB" sz="3200" u="sng" dirty="0"/>
              <a:t>Time to investigate! </a:t>
            </a:r>
          </a:p>
          <a:p>
            <a:r>
              <a:rPr lang="en-GB" sz="3200" dirty="0"/>
              <a:t>Print or copy and complete the table in your squared book.</a:t>
            </a:r>
          </a:p>
        </p:txBody>
      </p:sp>
    </p:spTree>
    <p:extLst>
      <p:ext uri="{BB962C8B-B14F-4D97-AF65-F5344CB8AC3E}">
        <p14:creationId xmlns:p14="http://schemas.microsoft.com/office/powerpoint/2010/main" val="356753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4561680"/>
          </a:xfrm>
        </p:spPr>
        <p:txBody>
          <a:bodyPr>
            <a:noAutofit/>
          </a:bodyPr>
          <a:lstStyle/>
          <a:p>
            <a:pPr algn="l"/>
            <a:r>
              <a:rPr lang="en-GB" sz="3200" b="1" u="sng" dirty="0">
                <a:solidFill>
                  <a:srgbClr val="FFFFFF"/>
                </a:solidFill>
              </a:rPr>
              <a:t>Maths</a:t>
            </a:r>
            <a:br>
              <a:rPr lang="en-GB" sz="3200" dirty="0">
                <a:solidFill>
                  <a:srgbClr val="FFFFFF"/>
                </a:solidFill>
              </a:rPr>
            </a:br>
            <a:r>
              <a:rPr lang="en-GB" sz="3200" dirty="0">
                <a:solidFill>
                  <a:srgbClr val="FFFFFF"/>
                </a:solidFill>
              </a:rPr>
              <a:t>LO: To explore lines of symmetry</a:t>
            </a:r>
            <a:br>
              <a:rPr lang="en-GB" sz="3200" dirty="0">
                <a:solidFill>
                  <a:srgbClr val="FFFFFF"/>
                </a:solidFill>
              </a:rPr>
            </a:br>
            <a:br>
              <a:rPr lang="en-GB" sz="3200" dirty="0">
                <a:solidFill>
                  <a:srgbClr val="FFFFFF"/>
                </a:solidFill>
              </a:rPr>
            </a:br>
            <a:r>
              <a:rPr lang="en-GB" sz="3200" dirty="0">
                <a:solidFill>
                  <a:srgbClr val="FFFFFF"/>
                </a:solidFill>
              </a:rPr>
              <a:t>How did you find this lesson? Colour a small traffic light at the end of your work.</a:t>
            </a:r>
            <a:br>
              <a:rPr lang="en-GB" sz="3200" dirty="0">
                <a:solidFill>
                  <a:srgbClr val="FFFFFF"/>
                </a:solidFill>
              </a:rPr>
            </a:br>
            <a:br>
              <a:rPr lang="en-GB" sz="3200" dirty="0">
                <a:solidFill>
                  <a:srgbClr val="FFFFFF"/>
                </a:solidFill>
              </a:rPr>
            </a:br>
            <a:r>
              <a:rPr lang="en-GB" sz="3200" dirty="0">
                <a:solidFill>
                  <a:srgbClr val="FF0000"/>
                </a:solidFill>
              </a:rPr>
              <a:t>Red = I didn’t understand</a:t>
            </a:r>
            <a:br>
              <a:rPr lang="en-GB" sz="3200" dirty="0">
                <a:solidFill>
                  <a:srgbClr val="FFFFFF"/>
                </a:solidFill>
              </a:rPr>
            </a:br>
            <a:r>
              <a:rPr lang="en-GB" sz="3200" dirty="0">
                <a:solidFill>
                  <a:srgbClr val="FFFF00"/>
                </a:solidFill>
              </a:rPr>
              <a:t>Yellow = I need a bit more practice</a:t>
            </a:r>
            <a:br>
              <a:rPr lang="en-GB" sz="3200" dirty="0">
                <a:solidFill>
                  <a:srgbClr val="FFFFFF"/>
                </a:solidFill>
              </a:rPr>
            </a:br>
            <a:r>
              <a:rPr lang="en-GB" sz="3200" dirty="0">
                <a:solidFill>
                  <a:srgbClr val="00B050"/>
                </a:solidFill>
              </a:rPr>
              <a:t>Green = Got it!</a:t>
            </a:r>
            <a:endParaRPr lang="en-GB" sz="3200" dirty="0">
              <a:solidFill>
                <a:srgbClr val="FFFFFF"/>
              </a:solidFill>
            </a:endParaRPr>
          </a:p>
        </p:txBody>
      </p:sp>
    </p:spTree>
    <p:extLst>
      <p:ext uri="{BB962C8B-B14F-4D97-AF65-F5344CB8AC3E}">
        <p14:creationId xmlns:p14="http://schemas.microsoft.com/office/powerpoint/2010/main" val="2724126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77844" y="584908"/>
            <a:ext cx="5509675"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21" name="Freeform: Shape 2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366327" y="2490192"/>
            <a:ext cx="5729673" cy="2235277"/>
          </a:xfrm>
        </p:spPr>
        <p:txBody>
          <a:bodyPr>
            <a:normAutofit fontScale="90000"/>
          </a:bodyPr>
          <a:lstStyle/>
          <a:p>
            <a:pPr algn="l"/>
            <a:r>
              <a:rPr lang="en-GB" sz="4600" b="1" u="sng" dirty="0">
                <a:solidFill>
                  <a:srgbClr val="FFFFFF"/>
                </a:solidFill>
              </a:rPr>
              <a:t>Geography</a:t>
            </a:r>
            <a:br>
              <a:rPr lang="en-GB" sz="4600" dirty="0">
                <a:solidFill>
                  <a:srgbClr val="FFFFFF"/>
                </a:solidFill>
              </a:rPr>
            </a:br>
            <a:r>
              <a:rPr lang="en-GB" sz="4600" dirty="0">
                <a:solidFill>
                  <a:srgbClr val="FFFFFF"/>
                </a:solidFill>
              </a:rPr>
              <a:t>LO: To explore island life</a:t>
            </a:r>
            <a:br>
              <a:rPr lang="en-GB" sz="4600" dirty="0">
                <a:solidFill>
                  <a:srgbClr val="FFFFFF"/>
                </a:solidFill>
              </a:rPr>
            </a:br>
            <a:br>
              <a:rPr lang="en-GB" sz="4600" dirty="0">
                <a:solidFill>
                  <a:srgbClr val="FFFFFF"/>
                </a:solidFill>
              </a:rPr>
            </a:br>
            <a:r>
              <a:rPr lang="en-GB" sz="4600" dirty="0">
                <a:solidFill>
                  <a:srgbClr val="FFFF00"/>
                </a:solidFill>
              </a:rPr>
              <a:t>Write the date and learning objective in your lined book now!</a:t>
            </a:r>
            <a:endParaRPr lang="en-GB" sz="4600" dirty="0">
              <a:solidFill>
                <a:srgbClr val="FFFFFF"/>
              </a:solidFill>
            </a:endParaRPr>
          </a:p>
        </p:txBody>
      </p:sp>
    </p:spTree>
    <p:extLst>
      <p:ext uri="{BB962C8B-B14F-4D97-AF65-F5344CB8AC3E}">
        <p14:creationId xmlns:p14="http://schemas.microsoft.com/office/powerpoint/2010/main" val="2201211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2AA2-206C-4F8F-A9F9-E02243AA442B}"/>
              </a:ext>
            </a:extLst>
          </p:cNvPr>
          <p:cNvSpPr>
            <a:spLocks noGrp="1"/>
          </p:cNvSpPr>
          <p:nvPr>
            <p:ph type="title"/>
          </p:nvPr>
        </p:nvSpPr>
        <p:spPr>
          <a:xfrm>
            <a:off x="655320" y="365125"/>
            <a:ext cx="5120114" cy="1692794"/>
          </a:xfrm>
        </p:spPr>
        <p:txBody>
          <a:bodyPr>
            <a:normAutofit/>
          </a:bodyPr>
          <a:lstStyle/>
          <a:p>
            <a:r>
              <a:rPr lang="en-GB" b="1" u="sng"/>
              <a:t>What is an island?</a:t>
            </a:r>
          </a:p>
        </p:txBody>
      </p:sp>
      <p:cxnSp>
        <p:nvCxnSpPr>
          <p:cNvPr id="19" name="Straight Arrow Connector 1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9E7B303-4166-4427-BBDF-517DE0C73452}"/>
              </a:ext>
            </a:extLst>
          </p:cNvPr>
          <p:cNvSpPr>
            <a:spLocks noGrp="1"/>
          </p:cNvSpPr>
          <p:nvPr>
            <p:ph idx="1"/>
          </p:nvPr>
        </p:nvSpPr>
        <p:spPr>
          <a:xfrm>
            <a:off x="655320" y="3234992"/>
            <a:ext cx="5120113" cy="3462228"/>
          </a:xfrm>
        </p:spPr>
        <p:txBody>
          <a:bodyPr>
            <a:normAutofit/>
          </a:bodyPr>
          <a:lstStyle/>
          <a:p>
            <a:pPr marL="0" indent="0">
              <a:buNone/>
            </a:pPr>
            <a:r>
              <a:rPr lang="en-GB" altLang="en-US" sz="2400" dirty="0">
                <a:solidFill>
                  <a:schemeClr val="bg1"/>
                </a:solidFill>
              </a:rPr>
              <a:t>An island is an area of land surrounded completely by water. It may be in a river, a lake or the sea. </a:t>
            </a:r>
          </a:p>
          <a:p>
            <a:pPr marL="0" indent="0">
              <a:buNone/>
            </a:pPr>
            <a:r>
              <a:rPr lang="en-GB" altLang="en-US" sz="2400" dirty="0">
                <a:solidFill>
                  <a:schemeClr val="bg1"/>
                </a:solidFill>
              </a:rPr>
              <a:t>Islands can be different shapes and sizes. Some islands are large, like Britain, others are small and you could easily walk around them.  </a:t>
            </a:r>
            <a:endParaRPr lang="en-GB" altLang="en-US" sz="2400" dirty="0">
              <a:solidFill>
                <a:schemeClr val="bg1"/>
              </a:solidFill>
              <a:latin typeface="Comic Sans MS" panose="030F0702030302020204" pitchFamily="66" charset="0"/>
            </a:endParaRPr>
          </a:p>
          <a:p>
            <a:endParaRPr lang="en-US" sz="1800" dirty="0"/>
          </a:p>
        </p:txBody>
      </p:sp>
      <p:pic>
        <p:nvPicPr>
          <p:cNvPr id="6" name="Content Placeholder 5" descr="A body of water&#10;&#10;Description automatically generated">
            <a:extLst>
              <a:ext uri="{FF2B5EF4-FFF2-40B4-BE49-F238E27FC236}">
                <a16:creationId xmlns:a16="http://schemas.microsoft.com/office/drawing/2014/main" id="{31B0A663-FADE-4AF3-9E5F-242AA4F85579}"/>
              </a:ext>
            </a:extLst>
          </p:cNvPr>
          <p:cNvPicPr>
            <a:picLocks noChangeAspect="1"/>
          </p:cNvPicPr>
          <p:nvPr/>
        </p:nvPicPr>
        <p:blipFill rotWithShape="1">
          <a:blip r:embed="rId2">
            <a:extLst>
              <a:ext uri="{28A0092B-C50C-407E-A947-70E740481C1C}">
                <a14:useLocalDpi xmlns:a14="http://schemas.microsoft.com/office/drawing/2010/main" val="0"/>
              </a:ext>
            </a:extLst>
          </a:blip>
          <a:srcRect l="128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10409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itle 20"/>
          <p:cNvSpPr>
            <a:spLocks noGrp="1"/>
          </p:cNvSpPr>
          <p:nvPr>
            <p:ph type="title"/>
          </p:nvPr>
        </p:nvSpPr>
        <p:spPr/>
        <p:txBody>
          <a:bodyPr/>
          <a:lstStyle/>
          <a:p>
            <a:r>
              <a:rPr lang="en-GB" sz="3600" dirty="0">
                <a:solidFill>
                  <a:srgbClr val="FAB001"/>
                </a:solidFill>
              </a:rPr>
              <a:t>The Island of Great Britain</a:t>
            </a:r>
            <a:endParaRPr lang="en-GB" sz="3200" dirty="0">
              <a:solidFill>
                <a:srgbClr val="FAB001"/>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25" y="694208"/>
            <a:ext cx="4447014" cy="5436248"/>
          </a:xfrm>
          <a:prstGeom prst="rect">
            <a:avLst/>
          </a:prstGeom>
        </p:spPr>
      </p:pic>
      <p:sp>
        <p:nvSpPr>
          <p:cNvPr id="5" name="Pentagon 6">
            <a:extLst>
              <a:ext uri="{FF2B5EF4-FFF2-40B4-BE49-F238E27FC236}">
                <a16:creationId xmlns:a16="http://schemas.microsoft.com/office/drawing/2014/main" id="{7C7823E0-F484-46E6-A8DE-DD33CD10E94E}"/>
              </a:ext>
            </a:extLst>
          </p:cNvPr>
          <p:cNvSpPr/>
          <p:nvPr/>
        </p:nvSpPr>
        <p:spPr bwMode="auto">
          <a:xfrm>
            <a:off x="1772672" y="2307977"/>
            <a:ext cx="3814804" cy="2621832"/>
          </a:xfrm>
          <a:prstGeom prst="homePlate">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The United Kingdom of                    Great Britain and Northern Ireland includes the island of Great Britain and the north eastern part of the island of Ireland (Northern Ireland)                  and many smaller islands. </a:t>
            </a:r>
          </a:p>
        </p:txBody>
      </p:sp>
    </p:spTree>
    <p:extLst>
      <p:ext uri="{BB962C8B-B14F-4D97-AF65-F5344CB8AC3E}">
        <p14:creationId xmlns:p14="http://schemas.microsoft.com/office/powerpoint/2010/main" val="9649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Rectangle 2"/>
          <p:cNvSpPr/>
          <p:nvPr/>
        </p:nvSpPr>
        <p:spPr>
          <a:xfrm>
            <a:off x="5193075" y="3435351"/>
            <a:ext cx="5027249" cy="132610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endParaRPr lang="en-GB" sz="2400" b="1" dirty="0"/>
          </a:p>
          <a:p>
            <a:pPr algn="ctr"/>
            <a:r>
              <a:rPr lang="en-GB" sz="2400" b="1" dirty="0"/>
              <a:t>Let’s take a look.</a:t>
            </a:r>
          </a:p>
          <a:p>
            <a:pPr algn="ctr"/>
            <a:endParaRPr lang="en-GB" sz="2400" b="1" dirty="0"/>
          </a:p>
        </p:txBody>
      </p:sp>
      <p:sp>
        <p:nvSpPr>
          <p:cNvPr id="21" name="Title 20"/>
          <p:cNvSpPr>
            <a:spLocks noGrp="1"/>
          </p:cNvSpPr>
          <p:nvPr>
            <p:ph type="title"/>
          </p:nvPr>
        </p:nvSpPr>
        <p:spPr/>
        <p:txBody>
          <a:bodyPr/>
          <a:lstStyle/>
          <a:p>
            <a:r>
              <a:rPr lang="en-GB" sz="3600" dirty="0">
                <a:solidFill>
                  <a:srgbClr val="FAB001"/>
                </a:solidFill>
                <a:latin typeface="+mn-lt"/>
              </a:rPr>
              <a:t>Where Do islands Come From?</a:t>
            </a:r>
          </a:p>
        </p:txBody>
      </p:sp>
      <p:sp>
        <p:nvSpPr>
          <p:cNvPr id="5" name="Rectangle 4"/>
          <p:cNvSpPr/>
          <p:nvPr/>
        </p:nvSpPr>
        <p:spPr>
          <a:xfrm>
            <a:off x="2279650" y="1513947"/>
            <a:ext cx="7632700" cy="1538883"/>
          </a:xfrm>
          <a:prstGeom prst="rect">
            <a:avLst/>
          </a:prstGeom>
        </p:spPr>
        <p:txBody>
          <a:bodyPr wrap="square" lIns="0" tIns="0" rIns="0" bIns="0">
            <a:spAutoFit/>
          </a:bodyPr>
          <a:lstStyle/>
          <a:p>
            <a:pPr>
              <a:spcBef>
                <a:spcPct val="0"/>
              </a:spcBef>
              <a:buFont typeface="Arial" panose="020B0604020202020204" pitchFamily="34" charset="0"/>
              <a:buNone/>
            </a:pPr>
            <a:r>
              <a:rPr lang="en-GB" altLang="en-US" sz="2000" dirty="0"/>
              <a:t>Most islands were formed millions of years ago when the sea levels rose. This broke away pieces of land from the main continent they were attached to.  </a:t>
            </a:r>
          </a:p>
          <a:p>
            <a:pPr>
              <a:spcBef>
                <a:spcPct val="0"/>
              </a:spcBef>
              <a:buFont typeface="Arial" panose="020B0604020202020204" pitchFamily="34" charset="0"/>
              <a:buNone/>
            </a:pPr>
            <a:endParaRPr lang="en-GB" altLang="en-US" sz="2000" dirty="0"/>
          </a:p>
          <a:p>
            <a:pPr>
              <a:spcBef>
                <a:spcPct val="0"/>
              </a:spcBef>
              <a:buFont typeface="Arial" panose="020B0604020202020204" pitchFamily="34" charset="0"/>
              <a:buNone/>
            </a:pPr>
            <a:r>
              <a:rPr lang="en-GB" altLang="en-US" sz="2000" dirty="0"/>
              <a:t>There are some types of islands that were formed in different ways.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950" y="3187701"/>
            <a:ext cx="2905125" cy="2905125"/>
          </a:xfrm>
          <a:prstGeom prst="rect">
            <a:avLst/>
          </a:prstGeom>
        </p:spPr>
      </p:pic>
    </p:spTree>
    <p:extLst>
      <p:ext uri="{BB962C8B-B14F-4D97-AF65-F5344CB8AC3E}">
        <p14:creationId xmlns:p14="http://schemas.microsoft.com/office/powerpoint/2010/main" val="900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FAB001"/>
                </a:solidFill>
                <a:latin typeface="+mn-lt"/>
              </a:rPr>
              <a:t>Volcano Islands</a:t>
            </a:r>
          </a:p>
        </p:txBody>
      </p:sp>
      <p:sp>
        <p:nvSpPr>
          <p:cNvPr id="5" name="Rectangle 4"/>
          <p:cNvSpPr/>
          <p:nvPr/>
        </p:nvSpPr>
        <p:spPr>
          <a:xfrm>
            <a:off x="2279650" y="1361546"/>
            <a:ext cx="7632700" cy="923330"/>
          </a:xfrm>
          <a:prstGeom prst="rect">
            <a:avLst/>
          </a:prstGeom>
        </p:spPr>
        <p:txBody>
          <a:bodyPr wrap="square" lIns="0" tIns="0" rIns="0" bIns="0">
            <a:spAutoFit/>
          </a:bodyPr>
          <a:lstStyle/>
          <a:p>
            <a:pPr>
              <a:spcBef>
                <a:spcPct val="0"/>
              </a:spcBef>
              <a:buFontTx/>
              <a:buNone/>
            </a:pPr>
            <a:r>
              <a:rPr lang="en-GB" altLang="en-US" sz="2000" dirty="0"/>
              <a:t>Volcano islands are created from volcanoes erupting layers of lava and solidifying over millions of years. They eventually become so tall that they reach the surface of the sea.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2458593"/>
            <a:ext cx="5562600" cy="3634232"/>
          </a:xfrm>
          <a:prstGeom prst="rect">
            <a:avLst/>
          </a:prstGeom>
        </p:spPr>
      </p:pic>
    </p:spTree>
    <p:extLst>
      <p:ext uri="{BB962C8B-B14F-4D97-AF65-F5344CB8AC3E}">
        <p14:creationId xmlns:p14="http://schemas.microsoft.com/office/powerpoint/2010/main" val="409572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FAB001"/>
                </a:solidFill>
                <a:latin typeface="+mn-lt"/>
              </a:rPr>
              <a:t>Coral Islands</a:t>
            </a:r>
          </a:p>
        </p:txBody>
      </p:sp>
      <p:sp>
        <p:nvSpPr>
          <p:cNvPr id="5" name="Rectangle 4"/>
          <p:cNvSpPr/>
          <p:nvPr/>
        </p:nvSpPr>
        <p:spPr>
          <a:xfrm>
            <a:off x="2279650" y="1473201"/>
            <a:ext cx="7632700" cy="923330"/>
          </a:xfrm>
          <a:prstGeom prst="rect">
            <a:avLst/>
          </a:prstGeom>
        </p:spPr>
        <p:txBody>
          <a:bodyPr wrap="square" lIns="0" tIns="0" rIns="0" bIns="0">
            <a:spAutoFit/>
          </a:bodyPr>
          <a:lstStyle/>
          <a:p>
            <a:pPr>
              <a:spcBef>
                <a:spcPct val="0"/>
              </a:spcBef>
              <a:buFontTx/>
              <a:buNone/>
            </a:pPr>
            <a:r>
              <a:rPr lang="en-GB" altLang="en-US" sz="2000" dirty="0"/>
              <a:t>Coral islands are made of lots of tiny corals. They make rocky reefs that eventually pile up to make islands over thousands of years. They are sometimes ring shaped.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26" y="3429001"/>
            <a:ext cx="3336925" cy="22276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50" y="2980057"/>
            <a:ext cx="4672074" cy="3112769"/>
          </a:xfrm>
          <a:prstGeom prst="rect">
            <a:avLst/>
          </a:prstGeom>
        </p:spPr>
      </p:pic>
    </p:spTree>
    <p:extLst>
      <p:ext uri="{BB962C8B-B14F-4D97-AF65-F5344CB8AC3E}">
        <p14:creationId xmlns:p14="http://schemas.microsoft.com/office/powerpoint/2010/main" val="28873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FAB001"/>
                </a:solidFill>
                <a:latin typeface="+mn-lt"/>
              </a:rPr>
              <a:t>Tidal Islands</a:t>
            </a:r>
          </a:p>
        </p:txBody>
      </p:sp>
      <p:sp>
        <p:nvSpPr>
          <p:cNvPr id="5" name="Rectangle 4"/>
          <p:cNvSpPr/>
          <p:nvPr/>
        </p:nvSpPr>
        <p:spPr>
          <a:xfrm>
            <a:off x="2279650" y="1361547"/>
            <a:ext cx="7632700" cy="615553"/>
          </a:xfrm>
          <a:prstGeom prst="rect">
            <a:avLst/>
          </a:prstGeom>
        </p:spPr>
        <p:txBody>
          <a:bodyPr wrap="square" lIns="0" tIns="0" rIns="0" bIns="0">
            <a:spAutoFit/>
          </a:bodyPr>
          <a:lstStyle/>
          <a:p>
            <a:pPr>
              <a:spcBef>
                <a:spcPct val="0"/>
              </a:spcBef>
              <a:buFont typeface="Arial" panose="020B0604020202020204" pitchFamily="34" charset="0"/>
              <a:buNone/>
              <a:defRPr/>
            </a:pPr>
            <a:r>
              <a:rPr lang="en-GB" sz="2000" dirty="0"/>
              <a:t>Some places are only islands at high tide. St Michael's Mount is an example of this.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586"/>
          <a:stretch/>
        </p:blipFill>
        <p:spPr>
          <a:xfrm>
            <a:off x="2849398" y="2240531"/>
            <a:ext cx="6493204" cy="3852295"/>
          </a:xfrm>
          <a:prstGeom prst="rect">
            <a:avLst/>
          </a:prstGeom>
        </p:spPr>
      </p:pic>
    </p:spTree>
    <p:extLst>
      <p:ext uri="{BB962C8B-B14F-4D97-AF65-F5344CB8AC3E}">
        <p14:creationId xmlns:p14="http://schemas.microsoft.com/office/powerpoint/2010/main" val="340546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2235277"/>
          </a:xfrm>
        </p:spPr>
        <p:txBody>
          <a:bodyPr>
            <a:normAutofit/>
          </a:bodyPr>
          <a:lstStyle/>
          <a:p>
            <a:pPr algn="l"/>
            <a:r>
              <a:rPr lang="en-GB" sz="4600" b="1" u="sng" dirty="0">
                <a:solidFill>
                  <a:srgbClr val="FFFFFF"/>
                </a:solidFill>
              </a:rPr>
              <a:t>English</a:t>
            </a:r>
            <a:br>
              <a:rPr lang="en-GB" sz="4600" dirty="0">
                <a:solidFill>
                  <a:srgbClr val="FFFFFF"/>
                </a:solidFill>
              </a:rPr>
            </a:br>
            <a:r>
              <a:rPr lang="en-GB" sz="4600" dirty="0">
                <a:solidFill>
                  <a:srgbClr val="FFFFFF"/>
                </a:solidFill>
              </a:rPr>
              <a:t>LO: To write a detailed character description</a:t>
            </a:r>
          </a:p>
        </p:txBody>
      </p:sp>
    </p:spTree>
    <p:extLst>
      <p:ext uri="{BB962C8B-B14F-4D97-AF65-F5344CB8AC3E}">
        <p14:creationId xmlns:p14="http://schemas.microsoft.com/office/powerpoint/2010/main" val="486452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FAB001"/>
                </a:solidFill>
                <a:latin typeface="+mn-lt"/>
              </a:rPr>
              <a:t>Hot Islands</a:t>
            </a:r>
          </a:p>
        </p:txBody>
      </p:sp>
      <p:sp>
        <p:nvSpPr>
          <p:cNvPr id="5" name="Rectangle 4"/>
          <p:cNvSpPr/>
          <p:nvPr/>
        </p:nvSpPr>
        <p:spPr>
          <a:xfrm>
            <a:off x="2279650" y="1361547"/>
            <a:ext cx="7632700" cy="615553"/>
          </a:xfrm>
          <a:prstGeom prst="rect">
            <a:avLst/>
          </a:prstGeom>
        </p:spPr>
        <p:txBody>
          <a:bodyPr wrap="square" lIns="0" tIns="0" rIns="0" bIns="0">
            <a:spAutoFit/>
          </a:bodyPr>
          <a:lstStyle/>
          <a:p>
            <a:pPr>
              <a:spcBef>
                <a:spcPct val="0"/>
              </a:spcBef>
              <a:buFontTx/>
              <a:buNone/>
            </a:pPr>
            <a:r>
              <a:rPr lang="en-GB" altLang="en-US" sz="2000" dirty="0"/>
              <a:t>Hot islands usually have hot, tropical climates. They often have white, sandy beaches and palm trees.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419" y="2164891"/>
            <a:ext cx="7015163" cy="3927934"/>
          </a:xfrm>
          <a:prstGeom prst="rect">
            <a:avLst/>
          </a:prstGeom>
        </p:spPr>
      </p:pic>
    </p:spTree>
    <p:extLst>
      <p:ext uri="{BB962C8B-B14F-4D97-AF65-F5344CB8AC3E}">
        <p14:creationId xmlns:p14="http://schemas.microsoft.com/office/powerpoint/2010/main" val="40610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FAB001"/>
                </a:solidFill>
                <a:latin typeface="+mn-lt"/>
              </a:rPr>
              <a:t>Cold Islands</a:t>
            </a:r>
          </a:p>
        </p:txBody>
      </p:sp>
      <p:sp>
        <p:nvSpPr>
          <p:cNvPr id="5" name="Rectangle 4"/>
          <p:cNvSpPr/>
          <p:nvPr/>
        </p:nvSpPr>
        <p:spPr>
          <a:xfrm>
            <a:off x="2279650" y="1361547"/>
            <a:ext cx="7632700" cy="307777"/>
          </a:xfrm>
          <a:prstGeom prst="rect">
            <a:avLst/>
          </a:prstGeom>
        </p:spPr>
        <p:txBody>
          <a:bodyPr wrap="square" lIns="0" tIns="0" rIns="0" bIns="0">
            <a:spAutoFit/>
          </a:bodyPr>
          <a:lstStyle/>
          <a:p>
            <a:pPr>
              <a:spcBef>
                <a:spcPct val="0"/>
              </a:spcBef>
              <a:buFontTx/>
              <a:buNone/>
            </a:pPr>
            <a:r>
              <a:rPr lang="en-GB" altLang="en-US" sz="2000" dirty="0"/>
              <a:t>Cold islands have a cold climate. One example is Iceland.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218" y="1876049"/>
            <a:ext cx="6425565" cy="4216777"/>
          </a:xfrm>
          <a:prstGeom prst="rect">
            <a:avLst/>
          </a:prstGeom>
        </p:spPr>
      </p:pic>
    </p:spTree>
    <p:extLst>
      <p:ext uri="{BB962C8B-B14F-4D97-AF65-F5344CB8AC3E}">
        <p14:creationId xmlns:p14="http://schemas.microsoft.com/office/powerpoint/2010/main" val="389392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924BCB-06C8-425B-9D92-2DBD681778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3653"/>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9" name="Freeform: Shape 18">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61619AB0-D538-419D-B492-B6456A5BB309}"/>
              </a:ext>
            </a:extLst>
          </p:cNvPr>
          <p:cNvSpPr>
            <a:spLocks noGrp="1"/>
          </p:cNvSpPr>
          <p:nvPr>
            <p:ph type="title"/>
          </p:nvPr>
        </p:nvSpPr>
        <p:spPr>
          <a:xfrm>
            <a:off x="416903" y="3339745"/>
            <a:ext cx="5729673" cy="2235277"/>
          </a:xfrm>
        </p:spPr>
        <p:txBody>
          <a:bodyPr vert="horz" lIns="91440" tIns="45720" rIns="91440" bIns="45720" rtlCol="0" anchor="b">
            <a:normAutofit fontScale="90000"/>
          </a:bodyPr>
          <a:lstStyle/>
          <a:p>
            <a:r>
              <a:rPr lang="en-US" sz="5400" dirty="0">
                <a:solidFill>
                  <a:srgbClr val="FFFFFF"/>
                </a:solidFill>
              </a:rPr>
              <a:t>Book Task:</a:t>
            </a:r>
            <a:br>
              <a:rPr lang="en-US" sz="5400" dirty="0">
                <a:solidFill>
                  <a:srgbClr val="FFFFFF"/>
                </a:solidFill>
              </a:rPr>
            </a:br>
            <a:br>
              <a:rPr lang="en-US" sz="5400" dirty="0">
                <a:solidFill>
                  <a:srgbClr val="FFFFFF"/>
                </a:solidFill>
              </a:rPr>
            </a:br>
            <a:r>
              <a:rPr lang="en-US" sz="5400" dirty="0">
                <a:solidFill>
                  <a:srgbClr val="FFFFFF"/>
                </a:solidFill>
              </a:rPr>
              <a:t>Use the internet or an Atlas to find out the names of some of Britain’s islands. </a:t>
            </a:r>
            <a:br>
              <a:rPr lang="en-US" sz="5400" dirty="0">
                <a:solidFill>
                  <a:srgbClr val="FFFFFF"/>
                </a:solidFill>
              </a:rPr>
            </a:br>
            <a:endParaRPr lang="en-US" sz="5400" dirty="0">
              <a:solidFill>
                <a:srgbClr val="FFFFFF"/>
              </a:solidFill>
            </a:endParaRPr>
          </a:p>
        </p:txBody>
      </p:sp>
    </p:spTree>
    <p:extLst>
      <p:ext uri="{BB962C8B-B14F-4D97-AF65-F5344CB8AC3E}">
        <p14:creationId xmlns:p14="http://schemas.microsoft.com/office/powerpoint/2010/main" val="3104518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010F9C33-99EA-4733-974D-F913EA390C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5965233" cy="6965878"/>
          </a:xfrm>
        </p:spPr>
      </p:pic>
      <p:sp>
        <p:nvSpPr>
          <p:cNvPr id="6" name="Speech Bubble: Rectangle with Corners Rounded 5">
            <a:extLst>
              <a:ext uri="{FF2B5EF4-FFF2-40B4-BE49-F238E27FC236}">
                <a16:creationId xmlns:a16="http://schemas.microsoft.com/office/drawing/2014/main" id="{A3DEDFF9-C737-4A94-8FB2-BA60CD3C72D3}"/>
              </a:ext>
            </a:extLst>
          </p:cNvPr>
          <p:cNvSpPr/>
          <p:nvPr/>
        </p:nvSpPr>
        <p:spPr>
          <a:xfrm>
            <a:off x="6226769" y="301752"/>
            <a:ext cx="4866198" cy="2679589"/>
          </a:xfrm>
          <a:prstGeom prst="wedgeRoundRectCallout">
            <a:avLst>
              <a:gd name="adj1" fmla="val -1388"/>
              <a:gd name="adj2" fmla="val 77040"/>
              <a:gd name="adj3" fmla="val 16667"/>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Print this slide and complete the work sheet.</a:t>
            </a:r>
          </a:p>
          <a:p>
            <a:pPr algn="ctr"/>
            <a:r>
              <a:rPr lang="en-GB" sz="2400" dirty="0"/>
              <a:t>The answers are on the next slide!</a:t>
            </a:r>
          </a:p>
        </p:txBody>
      </p:sp>
      <p:pic>
        <p:nvPicPr>
          <p:cNvPr id="8" name="Picture 7" descr="A picture containing drawing, computer, table, sign&#10;&#10;Description automatically generated">
            <a:extLst>
              <a:ext uri="{FF2B5EF4-FFF2-40B4-BE49-F238E27FC236}">
                <a16:creationId xmlns:a16="http://schemas.microsoft.com/office/drawing/2014/main" id="{A32620D8-5C4B-4DCB-BB47-F92A9A770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289" y="3647467"/>
            <a:ext cx="3181847" cy="3012148"/>
          </a:xfrm>
          <a:prstGeom prst="rect">
            <a:avLst/>
          </a:prstGeom>
        </p:spPr>
      </p:pic>
    </p:spTree>
    <p:extLst>
      <p:ext uri="{BB962C8B-B14F-4D97-AF65-F5344CB8AC3E}">
        <p14:creationId xmlns:p14="http://schemas.microsoft.com/office/powerpoint/2010/main" val="2136353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2290" name="Title 5">
            <a:extLst>
              <a:ext uri="{FF2B5EF4-FFF2-40B4-BE49-F238E27FC236}">
                <a16:creationId xmlns:a16="http://schemas.microsoft.com/office/drawing/2014/main" id="{ADD93F0E-19A5-4E77-BC80-04DA36AA0347}"/>
              </a:ext>
            </a:extLst>
          </p:cNvPr>
          <p:cNvSpPr>
            <a:spLocks noGrp="1"/>
          </p:cNvSpPr>
          <p:nvPr>
            <p:ph type="title"/>
          </p:nvPr>
        </p:nvSpPr>
        <p:spPr>
          <a:xfrm>
            <a:off x="1978025" y="39688"/>
            <a:ext cx="8220075" cy="1595437"/>
          </a:xfrm>
        </p:spPr>
        <p:txBody>
          <a:bodyPr>
            <a:normAutofit/>
          </a:bodyPr>
          <a:lstStyle/>
          <a:p>
            <a:pPr algn="ctr" eaLnBrk="1" hangingPunct="1"/>
            <a:r>
              <a:rPr lang="en-GB" altLang="en-US" sz="5400" b="1" dirty="0">
                <a:solidFill>
                  <a:schemeClr val="tx1"/>
                </a:solidFill>
              </a:rPr>
              <a:t>Answers!</a:t>
            </a:r>
          </a:p>
        </p:txBody>
      </p:sp>
      <p:pic>
        <p:nvPicPr>
          <p:cNvPr id="12291" name="Picture 1">
            <a:extLst>
              <a:ext uri="{FF2B5EF4-FFF2-40B4-BE49-F238E27FC236}">
                <a16:creationId xmlns:a16="http://schemas.microsoft.com/office/drawing/2014/main" id="{D812F515-4C24-45FB-9452-8F2B42C93F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45" y="1399430"/>
            <a:ext cx="3541744" cy="500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65D0C96D-A486-48DA-BC35-68020E898298}"/>
              </a:ext>
            </a:extLst>
          </p:cNvPr>
          <p:cNvGrpSpPr>
            <a:grpSpLocks/>
          </p:cNvGrpSpPr>
          <p:nvPr/>
        </p:nvGrpSpPr>
        <p:grpSpPr bwMode="auto">
          <a:xfrm>
            <a:off x="7059613" y="4278314"/>
            <a:ext cx="2506662" cy="1298575"/>
            <a:chOff x="5535827" y="4278613"/>
            <a:chExt cx="2506534" cy="1298403"/>
          </a:xfrm>
        </p:grpSpPr>
        <p:cxnSp>
          <p:nvCxnSpPr>
            <p:cNvPr id="4" name="Straight Arrow Connector 3">
              <a:extLst>
                <a:ext uri="{FF2B5EF4-FFF2-40B4-BE49-F238E27FC236}">
                  <a16:creationId xmlns:a16="http://schemas.microsoft.com/office/drawing/2014/main" id="{B21A1D1C-4021-4381-B355-EF8003551526}"/>
                </a:ext>
              </a:extLst>
            </p:cNvPr>
            <p:cNvCxnSpPr/>
            <p:nvPr/>
          </p:nvCxnSpPr>
          <p:spPr>
            <a:xfrm flipH="1">
              <a:off x="5535827" y="4538929"/>
              <a:ext cx="1071507" cy="1038087"/>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3E5D6491-5791-4CAB-B4FF-3BB90F4B1DDB}"/>
                </a:ext>
              </a:extLst>
            </p:cNvPr>
            <p:cNvSpPr/>
            <p:nvPr/>
          </p:nvSpPr>
          <p:spPr>
            <a:xfrm>
              <a:off x="6513677" y="4278613"/>
              <a:ext cx="1528684" cy="355553"/>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Isle of Wight</a:t>
              </a:r>
            </a:p>
          </p:txBody>
        </p:sp>
      </p:grpSp>
      <p:grpSp>
        <p:nvGrpSpPr>
          <p:cNvPr id="13" name="Group 12">
            <a:extLst>
              <a:ext uri="{FF2B5EF4-FFF2-40B4-BE49-F238E27FC236}">
                <a16:creationId xmlns:a16="http://schemas.microsoft.com/office/drawing/2014/main" id="{15088B51-74D5-441A-A8E6-AF932764B8F6}"/>
              </a:ext>
            </a:extLst>
          </p:cNvPr>
          <p:cNvGrpSpPr>
            <a:grpSpLocks/>
          </p:cNvGrpSpPr>
          <p:nvPr/>
        </p:nvGrpSpPr>
        <p:grpSpPr bwMode="auto">
          <a:xfrm>
            <a:off x="4154488" y="4060825"/>
            <a:ext cx="1858962" cy="573088"/>
            <a:chOff x="6708068" y="4061255"/>
            <a:chExt cx="1859044" cy="572529"/>
          </a:xfrm>
        </p:grpSpPr>
        <p:cxnSp>
          <p:nvCxnSpPr>
            <p:cNvPr id="14" name="Straight Arrow Connector 13">
              <a:extLst>
                <a:ext uri="{FF2B5EF4-FFF2-40B4-BE49-F238E27FC236}">
                  <a16:creationId xmlns:a16="http://schemas.microsoft.com/office/drawing/2014/main" id="{85EA681D-DCC4-4D25-9E3D-355A123FB85F}"/>
                </a:ext>
              </a:extLst>
            </p:cNvPr>
            <p:cNvCxnSpPr/>
            <p:nvPr/>
          </p:nvCxnSpPr>
          <p:spPr>
            <a:xfrm flipV="1">
              <a:off x="7908271" y="4061255"/>
              <a:ext cx="658841" cy="321949"/>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253AD5D-30B3-43C1-98FA-6D943CCC32BE}"/>
                </a:ext>
              </a:extLst>
            </p:cNvPr>
            <p:cNvSpPr/>
            <p:nvPr/>
          </p:nvSpPr>
          <p:spPr>
            <a:xfrm>
              <a:off x="6708068" y="4278531"/>
              <a:ext cx="1333559" cy="355253"/>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Isle of Man</a:t>
              </a:r>
            </a:p>
          </p:txBody>
        </p:sp>
      </p:grpSp>
      <p:grpSp>
        <p:nvGrpSpPr>
          <p:cNvPr id="18" name="Group 17">
            <a:extLst>
              <a:ext uri="{FF2B5EF4-FFF2-40B4-BE49-F238E27FC236}">
                <a16:creationId xmlns:a16="http://schemas.microsoft.com/office/drawing/2014/main" id="{C9FE0ED2-FD48-4FA7-BD51-4AC059742ABE}"/>
              </a:ext>
            </a:extLst>
          </p:cNvPr>
          <p:cNvGrpSpPr>
            <a:grpSpLocks/>
          </p:cNvGrpSpPr>
          <p:nvPr/>
        </p:nvGrpSpPr>
        <p:grpSpPr bwMode="auto">
          <a:xfrm>
            <a:off x="4308476" y="2117726"/>
            <a:ext cx="1222375" cy="493713"/>
            <a:chOff x="7314963" y="3467833"/>
            <a:chExt cx="1221429" cy="494182"/>
          </a:xfrm>
        </p:grpSpPr>
        <p:cxnSp>
          <p:nvCxnSpPr>
            <p:cNvPr id="19" name="Straight Arrow Connector 18">
              <a:extLst>
                <a:ext uri="{FF2B5EF4-FFF2-40B4-BE49-F238E27FC236}">
                  <a16:creationId xmlns:a16="http://schemas.microsoft.com/office/drawing/2014/main" id="{601BCF03-2B0F-4643-BB6C-66116D6A7E22}"/>
                </a:ext>
              </a:extLst>
            </p:cNvPr>
            <p:cNvCxnSpPr/>
            <p:nvPr/>
          </p:nvCxnSpPr>
          <p:spPr>
            <a:xfrm>
              <a:off x="7801949" y="3574297"/>
              <a:ext cx="734443" cy="387718"/>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B4C43C83-1F13-4CEC-AF0C-129D1F053538}"/>
                </a:ext>
              </a:extLst>
            </p:cNvPr>
            <p:cNvSpPr/>
            <p:nvPr/>
          </p:nvSpPr>
          <p:spPr>
            <a:xfrm>
              <a:off x="7314963" y="3467833"/>
              <a:ext cx="678924" cy="355938"/>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Skye</a:t>
              </a:r>
            </a:p>
          </p:txBody>
        </p:sp>
      </p:grpSp>
      <p:grpSp>
        <p:nvGrpSpPr>
          <p:cNvPr id="24" name="Group 23">
            <a:extLst>
              <a:ext uri="{FF2B5EF4-FFF2-40B4-BE49-F238E27FC236}">
                <a16:creationId xmlns:a16="http://schemas.microsoft.com/office/drawing/2014/main" id="{FE9A9C2B-46B2-454A-B4B8-C84630338EC2}"/>
              </a:ext>
            </a:extLst>
          </p:cNvPr>
          <p:cNvGrpSpPr>
            <a:grpSpLocks/>
          </p:cNvGrpSpPr>
          <p:nvPr/>
        </p:nvGrpSpPr>
        <p:grpSpPr bwMode="auto">
          <a:xfrm>
            <a:off x="6392863" y="1954214"/>
            <a:ext cx="1490662" cy="477837"/>
            <a:chOff x="6451103" y="3143896"/>
            <a:chExt cx="1490810" cy="478184"/>
          </a:xfrm>
        </p:grpSpPr>
        <p:cxnSp>
          <p:nvCxnSpPr>
            <p:cNvPr id="25" name="Straight Arrow Connector 24">
              <a:extLst>
                <a:ext uri="{FF2B5EF4-FFF2-40B4-BE49-F238E27FC236}">
                  <a16:creationId xmlns:a16="http://schemas.microsoft.com/office/drawing/2014/main" id="{B941A417-B7CC-4348-BE5B-0D25811AEBA3}"/>
                </a:ext>
              </a:extLst>
            </p:cNvPr>
            <p:cNvCxnSpPr/>
            <p:nvPr/>
          </p:nvCxnSpPr>
          <p:spPr>
            <a:xfrm flipH="1" flipV="1">
              <a:off x="6451103" y="3143896"/>
              <a:ext cx="989110" cy="390809"/>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C2C8585C-2125-41EB-82AD-84F1A954F206}"/>
                </a:ext>
              </a:extLst>
            </p:cNvPr>
            <p:cNvSpPr/>
            <p:nvPr/>
          </p:nvSpPr>
          <p:spPr>
            <a:xfrm>
              <a:off x="7005195" y="3266222"/>
              <a:ext cx="936718" cy="355858"/>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Orkney</a:t>
              </a:r>
            </a:p>
          </p:txBody>
        </p:sp>
      </p:grpSp>
      <p:grpSp>
        <p:nvGrpSpPr>
          <p:cNvPr id="29" name="Group 28">
            <a:extLst>
              <a:ext uri="{FF2B5EF4-FFF2-40B4-BE49-F238E27FC236}">
                <a16:creationId xmlns:a16="http://schemas.microsoft.com/office/drawing/2014/main" id="{987B2EC8-3974-4A63-897B-050E5113D9F7}"/>
              </a:ext>
            </a:extLst>
          </p:cNvPr>
          <p:cNvGrpSpPr>
            <a:grpSpLocks/>
          </p:cNvGrpSpPr>
          <p:nvPr/>
        </p:nvGrpSpPr>
        <p:grpSpPr bwMode="auto">
          <a:xfrm>
            <a:off x="6146799" y="3152776"/>
            <a:ext cx="2524589" cy="1298575"/>
            <a:chOff x="5340471" y="4278613"/>
            <a:chExt cx="2222980" cy="1298403"/>
          </a:xfrm>
        </p:grpSpPr>
        <p:cxnSp>
          <p:nvCxnSpPr>
            <p:cNvPr id="30" name="Straight Arrow Connector 29">
              <a:extLst>
                <a:ext uri="{FF2B5EF4-FFF2-40B4-BE49-F238E27FC236}">
                  <a16:creationId xmlns:a16="http://schemas.microsoft.com/office/drawing/2014/main" id="{B2EF6F18-6AAE-49C7-A711-32CE9787FDD3}"/>
                </a:ext>
              </a:extLst>
            </p:cNvPr>
            <p:cNvCxnSpPr/>
            <p:nvPr/>
          </p:nvCxnSpPr>
          <p:spPr>
            <a:xfrm flipH="1">
              <a:off x="5340471" y="4538929"/>
              <a:ext cx="1265511" cy="1038087"/>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F16AA568-698C-4F4D-BB76-E41C412A72F6}"/>
                </a:ext>
              </a:extLst>
            </p:cNvPr>
            <p:cNvSpPr/>
            <p:nvPr/>
          </p:nvSpPr>
          <p:spPr>
            <a:xfrm>
              <a:off x="6513887" y="4278613"/>
              <a:ext cx="1049564" cy="355553"/>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Anglesey</a:t>
              </a:r>
            </a:p>
          </p:txBody>
        </p:sp>
      </p:grpSp>
      <p:grpSp>
        <p:nvGrpSpPr>
          <p:cNvPr id="33" name="Group 32">
            <a:extLst>
              <a:ext uri="{FF2B5EF4-FFF2-40B4-BE49-F238E27FC236}">
                <a16:creationId xmlns:a16="http://schemas.microsoft.com/office/drawing/2014/main" id="{9CB5DE5C-F0D1-4560-B4F9-A3E8DC9F5F09}"/>
              </a:ext>
            </a:extLst>
          </p:cNvPr>
          <p:cNvGrpSpPr>
            <a:grpSpLocks/>
          </p:cNvGrpSpPr>
          <p:nvPr/>
        </p:nvGrpSpPr>
        <p:grpSpPr bwMode="auto">
          <a:xfrm>
            <a:off x="4597401" y="1511300"/>
            <a:ext cx="2017713" cy="355600"/>
            <a:chOff x="6920295" y="3467833"/>
            <a:chExt cx="2018270" cy="355171"/>
          </a:xfrm>
        </p:grpSpPr>
        <p:cxnSp>
          <p:nvCxnSpPr>
            <p:cNvPr id="34" name="Straight Arrow Connector 33">
              <a:extLst>
                <a:ext uri="{FF2B5EF4-FFF2-40B4-BE49-F238E27FC236}">
                  <a16:creationId xmlns:a16="http://schemas.microsoft.com/office/drawing/2014/main" id="{25106DD2-A360-442C-B6B2-2A2C5AC3630C}"/>
                </a:ext>
              </a:extLst>
            </p:cNvPr>
            <p:cNvCxnSpPr/>
            <p:nvPr/>
          </p:nvCxnSpPr>
          <p:spPr>
            <a:xfrm flipV="1">
              <a:off x="7803189" y="3528085"/>
              <a:ext cx="1135376" cy="45982"/>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E70E2570-1430-404D-B987-83174AAD6C79}"/>
                </a:ext>
              </a:extLst>
            </p:cNvPr>
            <p:cNvSpPr/>
            <p:nvPr/>
          </p:nvSpPr>
          <p:spPr>
            <a:xfrm>
              <a:off x="6920295" y="3467833"/>
              <a:ext cx="1073446" cy="355171"/>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Shetland </a:t>
              </a:r>
            </a:p>
          </p:txBody>
        </p:sp>
      </p:grpSp>
      <p:grpSp>
        <p:nvGrpSpPr>
          <p:cNvPr id="37" name="Group 36">
            <a:extLst>
              <a:ext uri="{FF2B5EF4-FFF2-40B4-BE49-F238E27FC236}">
                <a16:creationId xmlns:a16="http://schemas.microsoft.com/office/drawing/2014/main" id="{C2E21915-D972-4A90-8692-030DB7E2F8DB}"/>
              </a:ext>
            </a:extLst>
          </p:cNvPr>
          <p:cNvGrpSpPr>
            <a:grpSpLocks/>
          </p:cNvGrpSpPr>
          <p:nvPr/>
        </p:nvGrpSpPr>
        <p:grpSpPr bwMode="auto">
          <a:xfrm>
            <a:off x="6886575" y="5624514"/>
            <a:ext cx="1631950" cy="649287"/>
            <a:chOff x="5807675" y="4278613"/>
            <a:chExt cx="1631092" cy="649202"/>
          </a:xfrm>
        </p:grpSpPr>
        <p:cxnSp>
          <p:nvCxnSpPr>
            <p:cNvPr id="38" name="Straight Arrow Connector 37">
              <a:extLst>
                <a:ext uri="{FF2B5EF4-FFF2-40B4-BE49-F238E27FC236}">
                  <a16:creationId xmlns:a16="http://schemas.microsoft.com/office/drawing/2014/main" id="{5D17421B-4DE9-4A9B-93B3-5524FAC0FDED}"/>
                </a:ext>
              </a:extLst>
            </p:cNvPr>
            <p:cNvCxnSpPr/>
            <p:nvPr/>
          </p:nvCxnSpPr>
          <p:spPr>
            <a:xfrm flipH="1">
              <a:off x="5807675" y="4538929"/>
              <a:ext cx="799679" cy="388886"/>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39267594-4575-4B87-BDA0-7E45AB639992}"/>
                </a:ext>
              </a:extLst>
            </p:cNvPr>
            <p:cNvSpPr/>
            <p:nvPr/>
          </p:nvSpPr>
          <p:spPr>
            <a:xfrm>
              <a:off x="6513742" y="4278613"/>
              <a:ext cx="925025" cy="355553"/>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Jersey</a:t>
              </a:r>
            </a:p>
          </p:txBody>
        </p:sp>
      </p:grpSp>
      <p:grpSp>
        <p:nvGrpSpPr>
          <p:cNvPr id="44" name="Group 43">
            <a:extLst>
              <a:ext uri="{FF2B5EF4-FFF2-40B4-BE49-F238E27FC236}">
                <a16:creationId xmlns:a16="http://schemas.microsoft.com/office/drawing/2014/main" id="{8954F3DD-B961-4261-AE11-337E10CC35B6}"/>
              </a:ext>
            </a:extLst>
          </p:cNvPr>
          <p:cNvGrpSpPr>
            <a:grpSpLocks/>
          </p:cNvGrpSpPr>
          <p:nvPr/>
        </p:nvGrpSpPr>
        <p:grpSpPr bwMode="auto">
          <a:xfrm>
            <a:off x="4398963" y="5834063"/>
            <a:ext cx="2298700" cy="354012"/>
            <a:chOff x="6803613" y="3467833"/>
            <a:chExt cx="2298356" cy="355171"/>
          </a:xfrm>
        </p:grpSpPr>
        <p:cxnSp>
          <p:nvCxnSpPr>
            <p:cNvPr id="45" name="Straight Arrow Connector 44">
              <a:extLst>
                <a:ext uri="{FF2B5EF4-FFF2-40B4-BE49-F238E27FC236}">
                  <a16:creationId xmlns:a16="http://schemas.microsoft.com/office/drawing/2014/main" id="{A45959D0-201A-4D94-BAD0-9E3B439AB208}"/>
                </a:ext>
              </a:extLst>
            </p:cNvPr>
            <p:cNvCxnSpPr/>
            <p:nvPr/>
          </p:nvCxnSpPr>
          <p:spPr>
            <a:xfrm>
              <a:off x="7882951" y="3644622"/>
              <a:ext cx="1219018" cy="178382"/>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0AB6013D-C010-4C15-A5E6-8E63BB1E5429}"/>
                </a:ext>
              </a:extLst>
            </p:cNvPr>
            <p:cNvSpPr/>
            <p:nvPr/>
          </p:nvSpPr>
          <p:spPr>
            <a:xfrm>
              <a:off x="6803613" y="3467833"/>
              <a:ext cx="1188859" cy="355171"/>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Guernsey</a:t>
              </a:r>
            </a:p>
          </p:txBody>
        </p:sp>
      </p:grpSp>
      <p:grpSp>
        <p:nvGrpSpPr>
          <p:cNvPr id="49" name="Group 48">
            <a:extLst>
              <a:ext uri="{FF2B5EF4-FFF2-40B4-BE49-F238E27FC236}">
                <a16:creationId xmlns:a16="http://schemas.microsoft.com/office/drawing/2014/main" id="{054BC5EF-9EFF-43A3-B529-07F1F7F0050D}"/>
              </a:ext>
            </a:extLst>
          </p:cNvPr>
          <p:cNvGrpSpPr>
            <a:grpSpLocks/>
          </p:cNvGrpSpPr>
          <p:nvPr/>
        </p:nvGrpSpPr>
        <p:grpSpPr bwMode="auto">
          <a:xfrm>
            <a:off x="4037014" y="2725739"/>
            <a:ext cx="1608137" cy="369887"/>
            <a:chOff x="7314963" y="3467833"/>
            <a:chExt cx="1608335" cy="370308"/>
          </a:xfrm>
        </p:grpSpPr>
        <p:cxnSp>
          <p:nvCxnSpPr>
            <p:cNvPr id="50" name="Straight Arrow Connector 49">
              <a:extLst>
                <a:ext uri="{FF2B5EF4-FFF2-40B4-BE49-F238E27FC236}">
                  <a16:creationId xmlns:a16="http://schemas.microsoft.com/office/drawing/2014/main" id="{07696907-F245-407D-9365-61214BBD1BDF}"/>
                </a:ext>
              </a:extLst>
            </p:cNvPr>
            <p:cNvCxnSpPr/>
            <p:nvPr/>
          </p:nvCxnSpPr>
          <p:spPr>
            <a:xfrm>
              <a:off x="7802385" y="3574316"/>
              <a:ext cx="1120913" cy="263825"/>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A4C1EDAA-E8D1-41D8-A7A3-0F8E29A29183}"/>
                </a:ext>
              </a:extLst>
            </p:cNvPr>
            <p:cNvSpPr/>
            <p:nvPr/>
          </p:nvSpPr>
          <p:spPr>
            <a:xfrm>
              <a:off x="7314963" y="3467833"/>
              <a:ext cx="677945" cy="354415"/>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Mull</a:t>
              </a:r>
            </a:p>
          </p:txBody>
        </p:sp>
      </p:grpSp>
      <p:grpSp>
        <p:nvGrpSpPr>
          <p:cNvPr id="53" name="Group 52">
            <a:extLst>
              <a:ext uri="{FF2B5EF4-FFF2-40B4-BE49-F238E27FC236}">
                <a16:creationId xmlns:a16="http://schemas.microsoft.com/office/drawing/2014/main" id="{F2E55206-F712-419A-9F85-29AB9E650F44}"/>
              </a:ext>
            </a:extLst>
          </p:cNvPr>
          <p:cNvGrpSpPr>
            <a:grpSpLocks/>
          </p:cNvGrpSpPr>
          <p:nvPr/>
        </p:nvGrpSpPr>
        <p:grpSpPr bwMode="auto">
          <a:xfrm>
            <a:off x="4037013" y="3421063"/>
            <a:ext cx="1795462" cy="355600"/>
            <a:chOff x="7071151" y="3467833"/>
            <a:chExt cx="1795844" cy="355171"/>
          </a:xfrm>
        </p:grpSpPr>
        <p:cxnSp>
          <p:nvCxnSpPr>
            <p:cNvPr id="54" name="Straight Arrow Connector 53">
              <a:extLst>
                <a:ext uri="{FF2B5EF4-FFF2-40B4-BE49-F238E27FC236}">
                  <a16:creationId xmlns:a16="http://schemas.microsoft.com/office/drawing/2014/main" id="{D7751C40-7C52-4198-9A35-440B0C96BFD4}"/>
                </a:ext>
              </a:extLst>
            </p:cNvPr>
            <p:cNvCxnSpPr/>
            <p:nvPr/>
          </p:nvCxnSpPr>
          <p:spPr>
            <a:xfrm flipV="1">
              <a:off x="7803144" y="3547112"/>
              <a:ext cx="1063851" cy="19027"/>
            </a:xfrm>
            <a:prstGeom prst="straightConnector1">
              <a:avLst/>
            </a:prstGeom>
            <a:ln w="38100">
              <a:solidFill>
                <a:srgbClr val="F68E3D"/>
              </a:solidFill>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a:extLst>
                <a:ext uri="{FF2B5EF4-FFF2-40B4-BE49-F238E27FC236}">
                  <a16:creationId xmlns:a16="http://schemas.microsoft.com/office/drawing/2014/main" id="{69A3BDD0-EEF5-4C32-917C-DCDA2D8EC7B6}"/>
                </a:ext>
              </a:extLst>
            </p:cNvPr>
            <p:cNvSpPr/>
            <p:nvPr/>
          </p:nvSpPr>
          <p:spPr>
            <a:xfrm>
              <a:off x="7071151" y="3467833"/>
              <a:ext cx="922533" cy="355171"/>
            </a:xfrm>
            <a:prstGeom prst="roundRect">
              <a:avLst/>
            </a:prstGeom>
            <a:solidFill>
              <a:srgbClr val="F68E3D"/>
            </a:solidFill>
            <a:ln>
              <a:solidFill>
                <a:srgbClr val="F6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Arran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right)">
                                      <p:cBhvr>
                                        <p:cTn id="37" dur="500"/>
                                        <p:tgtEl>
                                          <p:spTgt spid="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673202" y="1307991"/>
            <a:ext cx="6274590" cy="3849244"/>
          </a:xfrm>
          <a:noFill/>
        </p:spPr>
        <p:txBody>
          <a:bodyPr>
            <a:noAutofit/>
          </a:bodyPr>
          <a:lstStyle/>
          <a:p>
            <a:pPr algn="l"/>
            <a:br>
              <a:rPr lang="en-GB" sz="4800" dirty="0">
                <a:solidFill>
                  <a:schemeClr val="accent1"/>
                </a:solidFill>
              </a:rPr>
            </a:br>
            <a:endParaRPr lang="en-GB" sz="4800" dirty="0">
              <a:solidFill>
                <a:schemeClr val="accent1"/>
              </a:solidFill>
            </a:endParaRPr>
          </a:p>
        </p:txBody>
      </p:sp>
      <p:pic>
        <p:nvPicPr>
          <p:cNvPr id="3" name="Picture 2" descr="A close up of a computer&#10;&#10;Description automatically generated">
            <a:extLst>
              <a:ext uri="{FF2B5EF4-FFF2-40B4-BE49-F238E27FC236}">
                <a16:creationId xmlns:a16="http://schemas.microsoft.com/office/drawing/2014/main" id="{3CF91B8F-838F-4562-8EB8-5A109BBCF356}"/>
              </a:ext>
            </a:extLst>
          </p:cNvPr>
          <p:cNvPicPr>
            <a:picLocks noChangeAspect="1"/>
          </p:cNvPicPr>
          <p:nvPr/>
        </p:nvPicPr>
        <p:blipFill rotWithShape="1">
          <a:blip r:embed="rId2">
            <a:extLst>
              <a:ext uri="{28A0092B-C50C-407E-A947-70E740481C1C}">
                <a14:useLocalDpi xmlns:a14="http://schemas.microsoft.com/office/drawing/2010/main" val="0"/>
              </a:ext>
            </a:extLst>
          </a:blip>
          <a:srcRect b="23909"/>
          <a:stretch/>
        </p:blipFill>
        <p:spPr>
          <a:xfrm>
            <a:off x="7552944" y="10"/>
            <a:ext cx="4636008" cy="6857990"/>
          </a:xfrm>
          <a:prstGeom prst="rect">
            <a:avLst/>
          </a:prstGeom>
        </p:spPr>
      </p:pic>
      <p:sp>
        <p:nvSpPr>
          <p:cNvPr id="4" name="TextBox 3">
            <a:extLst>
              <a:ext uri="{FF2B5EF4-FFF2-40B4-BE49-F238E27FC236}">
                <a16:creationId xmlns:a16="http://schemas.microsoft.com/office/drawing/2014/main" id="{E63C1939-0ED7-41BB-BCBB-494912AB9CA7}"/>
              </a:ext>
            </a:extLst>
          </p:cNvPr>
          <p:cNvSpPr txBox="1"/>
          <p:nvPr/>
        </p:nvSpPr>
        <p:spPr>
          <a:xfrm>
            <a:off x="381663" y="3005593"/>
            <a:ext cx="6446860" cy="1631216"/>
          </a:xfrm>
          <a:prstGeom prst="rect">
            <a:avLst/>
          </a:prstGeom>
          <a:noFill/>
        </p:spPr>
        <p:txBody>
          <a:bodyPr wrap="square" rtlCol="0">
            <a:spAutoFit/>
          </a:bodyPr>
          <a:lstStyle/>
          <a:p>
            <a:r>
              <a:rPr lang="en-GB" sz="2000" dirty="0">
                <a:hlinkClick r:id="rId3"/>
              </a:rPr>
              <a:t>https://www.bbc.co.uk/teach/class-clips-video/william-whiskerson-life-on-the-isles-of-scilly/zmmmhbk</a:t>
            </a:r>
            <a:endParaRPr lang="en-GB" sz="2000" dirty="0"/>
          </a:p>
          <a:p>
            <a:endParaRPr lang="en-GB" sz="2000" dirty="0"/>
          </a:p>
          <a:p>
            <a:r>
              <a:rPr lang="en-GB" sz="2000" dirty="0">
                <a:hlinkClick r:id="rId4"/>
              </a:rPr>
              <a:t>https://www.bbc.co.uk/bitesize/topics/z3fycdm/articles/zk9cxyc</a:t>
            </a:r>
            <a:endParaRPr lang="en-GB" sz="2000" dirty="0"/>
          </a:p>
        </p:txBody>
      </p:sp>
      <p:sp>
        <p:nvSpPr>
          <p:cNvPr id="5" name="TextBox 4">
            <a:extLst>
              <a:ext uri="{FF2B5EF4-FFF2-40B4-BE49-F238E27FC236}">
                <a16:creationId xmlns:a16="http://schemas.microsoft.com/office/drawing/2014/main" id="{992584D3-F49B-40E4-A529-5FC88B6A9B71}"/>
              </a:ext>
            </a:extLst>
          </p:cNvPr>
          <p:cNvSpPr txBox="1"/>
          <p:nvPr/>
        </p:nvSpPr>
        <p:spPr>
          <a:xfrm>
            <a:off x="477078" y="294198"/>
            <a:ext cx="6470714" cy="1846659"/>
          </a:xfrm>
          <a:prstGeom prst="rect">
            <a:avLst/>
          </a:prstGeom>
          <a:noFill/>
        </p:spPr>
        <p:txBody>
          <a:bodyPr wrap="square" rtlCol="0">
            <a:spAutoFit/>
          </a:bodyPr>
          <a:lstStyle/>
          <a:p>
            <a:r>
              <a:rPr lang="en-GB" sz="4800" dirty="0"/>
              <a:t>Online Task:</a:t>
            </a:r>
          </a:p>
          <a:p>
            <a:endParaRPr lang="en-GB" dirty="0"/>
          </a:p>
          <a:p>
            <a:r>
              <a:rPr lang="en-GB" sz="2400" dirty="0"/>
              <a:t>Follow the links to find out more about life on two very different types of island.</a:t>
            </a:r>
          </a:p>
        </p:txBody>
      </p:sp>
    </p:spTree>
    <p:extLst>
      <p:ext uri="{BB962C8B-B14F-4D97-AF65-F5344CB8AC3E}">
        <p14:creationId xmlns:p14="http://schemas.microsoft.com/office/powerpoint/2010/main" val="2020000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C6E6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186A50-D345-473E-A934-46F7C404AF8A}"/>
              </a:ext>
            </a:extLst>
          </p:cNvPr>
          <p:cNvSpPr>
            <a:spLocks noGrp="1"/>
          </p:cNvSpPr>
          <p:nvPr>
            <p:ph type="title"/>
          </p:nvPr>
        </p:nvSpPr>
        <p:spPr>
          <a:xfrm>
            <a:off x="524255" y="4685943"/>
            <a:ext cx="6594189" cy="1625210"/>
          </a:xfrm>
        </p:spPr>
        <p:txBody>
          <a:bodyPr>
            <a:normAutofit fontScale="90000"/>
          </a:bodyPr>
          <a:lstStyle/>
          <a:p>
            <a:pPr algn="ctr"/>
            <a:r>
              <a:rPr lang="en-GB" sz="6000" b="1" dirty="0"/>
              <a:t>Answer the questions in your lined book!</a:t>
            </a:r>
          </a:p>
        </p:txBody>
      </p:sp>
      <p:pic>
        <p:nvPicPr>
          <p:cNvPr id="4" name="Picture 3" descr="A close up of a sign&#10;&#10;Description automatically generated">
            <a:extLst>
              <a:ext uri="{FF2B5EF4-FFF2-40B4-BE49-F238E27FC236}">
                <a16:creationId xmlns:a16="http://schemas.microsoft.com/office/drawing/2014/main" id="{941B3D92-1E2D-4A24-B684-D3B9F8E33AF2}"/>
              </a:ext>
            </a:extLst>
          </p:cNvPr>
          <p:cNvPicPr>
            <a:picLocks noChangeAspect="1"/>
          </p:cNvPicPr>
          <p:nvPr/>
        </p:nvPicPr>
        <p:blipFill rotWithShape="1">
          <a:blip r:embed="rId2"/>
          <a:srcRect l="7440" r="6638"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84E004-3A71-474B-8EE6-7CF9B117B060}"/>
              </a:ext>
            </a:extLst>
          </p:cNvPr>
          <p:cNvSpPr>
            <a:spLocks noGrp="1"/>
          </p:cNvSpPr>
          <p:nvPr>
            <p:ph idx="1"/>
          </p:nvPr>
        </p:nvSpPr>
        <p:spPr>
          <a:xfrm>
            <a:off x="7691719" y="457200"/>
            <a:ext cx="3976026" cy="5853953"/>
          </a:xfrm>
        </p:spPr>
        <p:txBody>
          <a:bodyPr anchor="ctr">
            <a:normAutofit/>
          </a:bodyPr>
          <a:lstStyle/>
          <a:p>
            <a:r>
              <a:rPr lang="en-GB" dirty="0">
                <a:solidFill>
                  <a:srgbClr val="FFFFFF"/>
                </a:solidFill>
              </a:rPr>
              <a:t>How is living on a small island different from living on the mainland?</a:t>
            </a:r>
          </a:p>
          <a:p>
            <a:r>
              <a:rPr lang="en-GB" dirty="0">
                <a:solidFill>
                  <a:srgbClr val="FFFFFF"/>
                </a:solidFill>
              </a:rPr>
              <a:t>What are the benefits of living on a small island?</a:t>
            </a:r>
          </a:p>
          <a:p>
            <a:r>
              <a:rPr lang="en-GB" dirty="0">
                <a:solidFill>
                  <a:srgbClr val="FFFFFF"/>
                </a:solidFill>
              </a:rPr>
              <a:t>What might be more difficult on an island?</a:t>
            </a:r>
          </a:p>
          <a:p>
            <a:r>
              <a:rPr lang="en-GB" dirty="0">
                <a:solidFill>
                  <a:srgbClr val="FFFFFF"/>
                </a:solidFill>
              </a:rPr>
              <a:t>Why aren’t all islands inhabited?</a:t>
            </a:r>
          </a:p>
          <a:p>
            <a:r>
              <a:rPr lang="en-GB" dirty="0">
                <a:solidFill>
                  <a:srgbClr val="FFFFFF"/>
                </a:solidFill>
              </a:rPr>
              <a:t>What sort of things does an island need to have for people to live happily there?</a:t>
            </a:r>
          </a:p>
        </p:txBody>
      </p:sp>
    </p:spTree>
    <p:extLst>
      <p:ext uri="{BB962C8B-B14F-4D97-AF65-F5344CB8AC3E}">
        <p14:creationId xmlns:p14="http://schemas.microsoft.com/office/powerpoint/2010/main" val="3574491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A263-143B-446D-B505-DB7D8A99DA8F}"/>
              </a:ext>
            </a:extLst>
          </p:cNvPr>
          <p:cNvSpPr>
            <a:spLocks noGrp="1"/>
          </p:cNvSpPr>
          <p:nvPr>
            <p:ph type="title"/>
          </p:nvPr>
        </p:nvSpPr>
        <p:spPr>
          <a:xfrm>
            <a:off x="826994" y="-56294"/>
            <a:ext cx="10538012" cy="1325563"/>
          </a:xfrm>
        </p:spPr>
        <p:txBody>
          <a:bodyPr/>
          <a:lstStyle/>
          <a:p>
            <a:r>
              <a:rPr lang="en-GB" b="1" dirty="0"/>
              <a:t>Optional extra task</a:t>
            </a:r>
          </a:p>
        </p:txBody>
      </p:sp>
      <p:sp>
        <p:nvSpPr>
          <p:cNvPr id="3" name="Content Placeholder 2">
            <a:extLst>
              <a:ext uri="{FF2B5EF4-FFF2-40B4-BE49-F238E27FC236}">
                <a16:creationId xmlns:a16="http://schemas.microsoft.com/office/drawing/2014/main" id="{708F6164-6470-424E-817C-56DEDF993776}"/>
              </a:ext>
            </a:extLst>
          </p:cNvPr>
          <p:cNvSpPr>
            <a:spLocks noGrp="1"/>
          </p:cNvSpPr>
          <p:nvPr>
            <p:ph idx="1"/>
          </p:nvPr>
        </p:nvSpPr>
        <p:spPr>
          <a:xfrm>
            <a:off x="676991" y="1520307"/>
            <a:ext cx="5661212" cy="4566210"/>
          </a:xfrm>
        </p:spPr>
        <p:txBody>
          <a:bodyPr/>
          <a:lstStyle/>
          <a:p>
            <a:r>
              <a:rPr lang="en-GB" dirty="0"/>
              <a:t>Design or make your own fantasy island!</a:t>
            </a:r>
          </a:p>
          <a:p>
            <a:r>
              <a:rPr lang="en-GB" dirty="0"/>
              <a:t>Is it in a hot or cold climate?</a:t>
            </a:r>
          </a:p>
          <a:p>
            <a:r>
              <a:rPr lang="en-GB" dirty="0"/>
              <a:t>Do lots or a few people live there?</a:t>
            </a:r>
          </a:p>
          <a:p>
            <a:r>
              <a:rPr lang="en-GB" dirty="0"/>
              <a:t>What animals are found there?</a:t>
            </a:r>
          </a:p>
          <a:p>
            <a:r>
              <a:rPr lang="en-GB" dirty="0"/>
              <a:t>Is it easily accessible or very remote?</a:t>
            </a:r>
          </a:p>
          <a:p>
            <a:r>
              <a:rPr lang="en-GB" dirty="0"/>
              <a:t>How would you reach the island?</a:t>
            </a:r>
          </a:p>
        </p:txBody>
      </p:sp>
      <p:pic>
        <p:nvPicPr>
          <p:cNvPr id="4" name="Picture 3">
            <a:extLst>
              <a:ext uri="{FF2B5EF4-FFF2-40B4-BE49-F238E27FC236}">
                <a16:creationId xmlns:a16="http://schemas.microsoft.com/office/drawing/2014/main" id="{05C20AB8-319C-4404-8E9E-B3E4E0C46A3C}"/>
              </a:ext>
            </a:extLst>
          </p:cNvPr>
          <p:cNvPicPr>
            <a:picLocks noChangeAspect="1"/>
          </p:cNvPicPr>
          <p:nvPr/>
        </p:nvPicPr>
        <p:blipFill>
          <a:blip r:embed="rId2"/>
          <a:stretch>
            <a:fillRect/>
          </a:stretch>
        </p:blipFill>
        <p:spPr>
          <a:xfrm>
            <a:off x="9263270" y="3861037"/>
            <a:ext cx="2628576" cy="2760605"/>
          </a:xfrm>
          <a:prstGeom prst="rect">
            <a:avLst/>
          </a:prstGeom>
        </p:spPr>
      </p:pic>
      <p:sp>
        <p:nvSpPr>
          <p:cNvPr id="5" name="Speech Bubble: Rectangle with Corners Rounded 4">
            <a:extLst>
              <a:ext uri="{FF2B5EF4-FFF2-40B4-BE49-F238E27FC236}">
                <a16:creationId xmlns:a16="http://schemas.microsoft.com/office/drawing/2014/main" id="{8B04BB09-469A-4C7A-87AE-25F766DF7E64}"/>
              </a:ext>
            </a:extLst>
          </p:cNvPr>
          <p:cNvSpPr/>
          <p:nvPr/>
        </p:nvSpPr>
        <p:spPr>
          <a:xfrm>
            <a:off x="6957391" y="389614"/>
            <a:ext cx="4754880" cy="1971923"/>
          </a:xfrm>
          <a:prstGeom prst="wedgeRoundRectCallout">
            <a:avLst>
              <a:gd name="adj1" fmla="val 41236"/>
              <a:gd name="adj2" fmla="val 113306"/>
              <a:gd name="adj3" fmla="val 16667"/>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could use junk modelling, paper mâché, paint, pencils or even materials found outside to make your island!</a:t>
            </a:r>
          </a:p>
        </p:txBody>
      </p:sp>
    </p:spTree>
    <p:extLst>
      <p:ext uri="{BB962C8B-B14F-4D97-AF65-F5344CB8AC3E}">
        <p14:creationId xmlns:p14="http://schemas.microsoft.com/office/powerpoint/2010/main" val="1641934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Learning 26/03/2020</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4"/>
            <a:ext cx="5120113" cy="3462228"/>
          </a:xfrm>
        </p:spPr>
        <p:txBody>
          <a:bodyPr>
            <a:normAutofit/>
          </a:bodyPr>
          <a:lstStyle/>
          <a:p>
            <a:pPr marL="0" indent="0">
              <a:buNone/>
            </a:pPr>
            <a:r>
              <a:rPr lang="en-GB" dirty="0"/>
              <a:t>Well done! You finished today’s lessons!</a:t>
            </a:r>
          </a:p>
          <a:p>
            <a:pPr marL="0" indent="0">
              <a:buNone/>
            </a:pPr>
            <a:endParaRPr lang="en-GB" dirty="0"/>
          </a:p>
          <a:p>
            <a:pPr marL="0" indent="0">
              <a:buNone/>
            </a:pPr>
            <a:r>
              <a:rPr lang="en-GB" dirty="0"/>
              <a:t>I’m looking forward to seeing you all back at school soon!</a:t>
            </a:r>
          </a:p>
          <a:p>
            <a:pPr marL="0" indent="0">
              <a:buNone/>
            </a:pPr>
            <a:endParaRPr lang="en-GB" dirty="0"/>
          </a:p>
          <a:p>
            <a:pPr marL="0" indent="0">
              <a:buNone/>
            </a:pPr>
            <a:r>
              <a:rPr lang="en-GB" dirty="0"/>
              <a:t>Miss Ardley </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143923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743691" y="1139873"/>
            <a:ext cx="5729673" cy="4041727"/>
          </a:xfrm>
        </p:spPr>
        <p:txBody>
          <a:bodyPr>
            <a:normAutofit fontScale="90000"/>
          </a:bodyPr>
          <a:lstStyle/>
          <a:p>
            <a:pPr algn="l"/>
            <a:r>
              <a:rPr lang="en-GB" sz="4600" b="1" u="sng" dirty="0">
                <a:solidFill>
                  <a:srgbClr val="FFFFFF"/>
                </a:solidFill>
              </a:rPr>
              <a:t>English</a:t>
            </a:r>
            <a:br>
              <a:rPr lang="en-GB" sz="4600" dirty="0">
                <a:solidFill>
                  <a:srgbClr val="FFFFFF"/>
                </a:solidFill>
              </a:rPr>
            </a:br>
            <a:r>
              <a:rPr lang="en-GB" sz="4600" dirty="0">
                <a:solidFill>
                  <a:srgbClr val="FFFFFF"/>
                </a:solidFill>
              </a:rPr>
              <a:t>LO: To write a detailed character description</a:t>
            </a:r>
            <a:br>
              <a:rPr lang="en-GB" sz="4600" dirty="0">
                <a:solidFill>
                  <a:srgbClr val="FFFFFF"/>
                </a:solidFill>
              </a:rPr>
            </a:br>
            <a:br>
              <a:rPr lang="en-GB" sz="4600" dirty="0">
                <a:solidFill>
                  <a:srgbClr val="FFFFFF"/>
                </a:solidFill>
              </a:rPr>
            </a:br>
            <a:r>
              <a:rPr lang="en-GB" sz="4600" dirty="0">
                <a:solidFill>
                  <a:srgbClr val="FFFF00"/>
                </a:solidFill>
              </a:rPr>
              <a:t>Write the date and learning objective in your lined book now!</a:t>
            </a:r>
          </a:p>
        </p:txBody>
      </p:sp>
    </p:spTree>
    <p:extLst>
      <p:ext uri="{BB962C8B-B14F-4D97-AF65-F5344CB8AC3E}">
        <p14:creationId xmlns:p14="http://schemas.microsoft.com/office/powerpoint/2010/main" val="153756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A12168-1B0F-4E73-9BE0-34D6709CE4F6}"/>
              </a:ext>
            </a:extLst>
          </p:cNvPr>
          <p:cNvSpPr txBox="1"/>
          <p:nvPr/>
        </p:nvSpPr>
        <p:spPr>
          <a:xfrm>
            <a:off x="328774" y="-82292"/>
            <a:ext cx="5314536" cy="66421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Let’s recap!</a:t>
            </a:r>
          </a:p>
          <a:p>
            <a:pPr>
              <a:lnSpc>
                <a:spcPct val="90000"/>
              </a:lnSpc>
              <a:spcBef>
                <a:spcPct val="0"/>
              </a:spcBef>
              <a:spcAft>
                <a:spcPts val="600"/>
              </a:spcAft>
            </a:pPr>
            <a:r>
              <a:rPr lang="en-US" sz="4400" b="1" dirty="0">
                <a:latin typeface="+mj-lt"/>
                <a:ea typeface="+mj-ea"/>
                <a:cs typeface="+mj-cs"/>
              </a:rPr>
              <a:t>What have we learned this week?</a:t>
            </a:r>
          </a:p>
          <a:p>
            <a:pPr>
              <a:lnSpc>
                <a:spcPct val="90000"/>
              </a:lnSpc>
              <a:spcBef>
                <a:spcPct val="0"/>
              </a:spcBef>
              <a:spcAft>
                <a:spcPts val="600"/>
              </a:spcAft>
            </a:pPr>
            <a:endParaRPr lang="en-US" sz="4400" b="1" dirty="0">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US" sz="4400" b="1" dirty="0">
                <a:latin typeface="+mj-lt"/>
                <a:ea typeface="+mj-ea"/>
                <a:cs typeface="+mj-cs"/>
              </a:rPr>
              <a:t>Exciting adjectives</a:t>
            </a:r>
          </a:p>
          <a:p>
            <a:pPr marL="571500" indent="-571500">
              <a:lnSpc>
                <a:spcPct val="90000"/>
              </a:lnSpc>
              <a:spcBef>
                <a:spcPct val="0"/>
              </a:spcBef>
              <a:spcAft>
                <a:spcPts val="600"/>
              </a:spcAft>
              <a:buFont typeface="Arial" panose="020B0604020202020204" pitchFamily="34" charset="0"/>
              <a:buChar char="•"/>
            </a:pPr>
            <a:r>
              <a:rPr lang="en-US" sz="4400" b="1" dirty="0">
                <a:latin typeface="+mj-lt"/>
                <a:ea typeface="+mj-ea"/>
                <a:cs typeface="+mj-cs"/>
              </a:rPr>
              <a:t>Synonyms</a:t>
            </a:r>
          </a:p>
          <a:p>
            <a:pPr marL="571500" indent="-571500">
              <a:lnSpc>
                <a:spcPct val="90000"/>
              </a:lnSpc>
              <a:spcBef>
                <a:spcPct val="0"/>
              </a:spcBef>
              <a:spcAft>
                <a:spcPts val="600"/>
              </a:spcAft>
              <a:buFont typeface="Arial" panose="020B0604020202020204" pitchFamily="34" charset="0"/>
              <a:buChar char="•"/>
            </a:pPr>
            <a:r>
              <a:rPr lang="en-US" sz="4400" b="1" dirty="0">
                <a:latin typeface="+mj-lt"/>
                <a:ea typeface="+mj-ea"/>
                <a:cs typeface="+mj-cs"/>
              </a:rPr>
              <a:t>Power of 3 </a:t>
            </a:r>
          </a:p>
          <a:p>
            <a:pPr>
              <a:lnSpc>
                <a:spcPct val="90000"/>
              </a:lnSpc>
              <a:spcBef>
                <a:spcPct val="0"/>
              </a:spcBef>
              <a:spcAft>
                <a:spcPts val="600"/>
              </a:spcAft>
            </a:pPr>
            <a:endParaRPr lang="en-US" sz="4400" b="1" dirty="0">
              <a:latin typeface="+mj-lt"/>
              <a:ea typeface="+mj-ea"/>
              <a:cs typeface="+mj-cs"/>
            </a:endParaRPr>
          </a:p>
        </p:txBody>
      </p:sp>
      <p:sp>
        <p:nvSpPr>
          <p:cNvPr id="3" name="TextBox 2">
            <a:extLst>
              <a:ext uri="{FF2B5EF4-FFF2-40B4-BE49-F238E27FC236}">
                <a16:creationId xmlns:a16="http://schemas.microsoft.com/office/drawing/2014/main" id="{143253BF-8FB6-403C-9133-4D4182211388}"/>
              </a:ext>
            </a:extLst>
          </p:cNvPr>
          <p:cNvSpPr txBox="1"/>
          <p:nvPr/>
        </p:nvSpPr>
        <p:spPr>
          <a:xfrm>
            <a:off x="328774" y="1243271"/>
            <a:ext cx="6133672" cy="503423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rgbClr val="FF3399"/>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0A48B28-CB8E-4711-987D-196061212847}"/>
              </a:ext>
            </a:extLst>
          </p:cNvPr>
          <p:cNvPicPr>
            <a:picLocks noChangeAspect="1"/>
          </p:cNvPicPr>
          <p:nvPr/>
        </p:nvPicPr>
        <p:blipFill rotWithShape="1">
          <a:blip r:embed="rId2">
            <a:extLst>
              <a:ext uri="{28A0092B-C50C-407E-A947-70E740481C1C}">
                <a14:useLocalDpi xmlns:a14="http://schemas.microsoft.com/office/drawing/2010/main" val="0"/>
              </a:ext>
            </a:extLst>
          </a:blip>
          <a:srcRect l="1105" r="1618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9949738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253BF-8FB6-403C-9133-4D4182211388}"/>
              </a:ext>
            </a:extLst>
          </p:cNvPr>
          <p:cNvSpPr txBox="1"/>
          <p:nvPr/>
        </p:nvSpPr>
        <p:spPr>
          <a:xfrm>
            <a:off x="328774" y="1243271"/>
            <a:ext cx="6133672" cy="503423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rgbClr val="FF3399"/>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0A48B28-CB8E-4711-987D-196061212847}"/>
              </a:ext>
            </a:extLst>
          </p:cNvPr>
          <p:cNvPicPr>
            <a:picLocks noChangeAspect="1"/>
          </p:cNvPicPr>
          <p:nvPr/>
        </p:nvPicPr>
        <p:blipFill rotWithShape="1">
          <a:blip r:embed="rId2">
            <a:extLst>
              <a:ext uri="{28A0092B-C50C-407E-A947-70E740481C1C}">
                <a14:useLocalDpi xmlns:a14="http://schemas.microsoft.com/office/drawing/2010/main" val="0"/>
              </a:ext>
            </a:extLst>
          </a:blip>
          <a:srcRect l="1105" r="1618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6" name="Picture 5" descr="A screenshot of a cell phone&#10;&#10;Description automatically generated">
            <a:extLst>
              <a:ext uri="{FF2B5EF4-FFF2-40B4-BE49-F238E27FC236}">
                <a16:creationId xmlns:a16="http://schemas.microsoft.com/office/drawing/2014/main" id="{4F83EDA0-849A-4F13-A808-17CD70832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922" y="231168"/>
            <a:ext cx="4487177" cy="6395664"/>
          </a:xfrm>
          <a:prstGeom prst="rect">
            <a:avLst/>
          </a:prstGeom>
        </p:spPr>
      </p:pic>
      <p:sp>
        <p:nvSpPr>
          <p:cNvPr id="2" name="TextBox 1">
            <a:extLst>
              <a:ext uri="{FF2B5EF4-FFF2-40B4-BE49-F238E27FC236}">
                <a16:creationId xmlns:a16="http://schemas.microsoft.com/office/drawing/2014/main" id="{8FA12168-1B0F-4E73-9BE0-34D6709CE4F6}"/>
              </a:ext>
            </a:extLst>
          </p:cNvPr>
          <p:cNvSpPr txBox="1"/>
          <p:nvPr/>
        </p:nvSpPr>
        <p:spPr>
          <a:xfrm rot="20073698">
            <a:off x="-223565" y="351872"/>
            <a:ext cx="5314536" cy="108415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chemeClr val="bg1"/>
                </a:solidFill>
                <a:latin typeface="+mj-lt"/>
                <a:ea typeface="+mj-ea"/>
                <a:cs typeface="+mj-cs"/>
              </a:rPr>
              <a:t>Exciting adjectives:</a:t>
            </a:r>
          </a:p>
        </p:txBody>
      </p:sp>
    </p:spTree>
    <p:extLst>
      <p:ext uri="{BB962C8B-B14F-4D97-AF65-F5344CB8AC3E}">
        <p14:creationId xmlns:p14="http://schemas.microsoft.com/office/powerpoint/2010/main" val="6017362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253BF-8FB6-403C-9133-4D4182211388}"/>
              </a:ext>
            </a:extLst>
          </p:cNvPr>
          <p:cNvSpPr txBox="1"/>
          <p:nvPr/>
        </p:nvSpPr>
        <p:spPr>
          <a:xfrm>
            <a:off x="328774" y="1243271"/>
            <a:ext cx="6133672" cy="503423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rgbClr val="FF3399"/>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0A48B28-CB8E-4711-987D-196061212847}"/>
              </a:ext>
            </a:extLst>
          </p:cNvPr>
          <p:cNvPicPr>
            <a:picLocks noChangeAspect="1"/>
          </p:cNvPicPr>
          <p:nvPr/>
        </p:nvPicPr>
        <p:blipFill rotWithShape="1">
          <a:blip r:embed="rId2">
            <a:extLst>
              <a:ext uri="{28A0092B-C50C-407E-A947-70E740481C1C}">
                <a14:useLocalDpi xmlns:a14="http://schemas.microsoft.com/office/drawing/2010/main" val="0"/>
              </a:ext>
            </a:extLst>
          </a:blip>
          <a:srcRect l="1105" r="1618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6" name="Picture 5">
            <a:extLst>
              <a:ext uri="{FF2B5EF4-FFF2-40B4-BE49-F238E27FC236}">
                <a16:creationId xmlns:a16="http://schemas.microsoft.com/office/drawing/2014/main" id="{4F83EDA0-849A-4F13-A808-17CD70832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732" y="2825393"/>
            <a:ext cx="7859693" cy="3815864"/>
          </a:xfrm>
          <a:prstGeom prst="rect">
            <a:avLst/>
          </a:prstGeom>
        </p:spPr>
      </p:pic>
      <p:sp>
        <p:nvSpPr>
          <p:cNvPr id="2" name="TextBox 1">
            <a:extLst>
              <a:ext uri="{FF2B5EF4-FFF2-40B4-BE49-F238E27FC236}">
                <a16:creationId xmlns:a16="http://schemas.microsoft.com/office/drawing/2014/main" id="{8FA12168-1B0F-4E73-9BE0-34D6709CE4F6}"/>
              </a:ext>
            </a:extLst>
          </p:cNvPr>
          <p:cNvSpPr txBox="1"/>
          <p:nvPr/>
        </p:nvSpPr>
        <p:spPr>
          <a:xfrm>
            <a:off x="737709" y="575102"/>
            <a:ext cx="5327583" cy="108415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chemeClr val="bg1"/>
                </a:solidFill>
                <a:latin typeface="+mj-lt"/>
                <a:ea typeface="+mj-ea"/>
                <a:cs typeface="+mj-cs"/>
              </a:rPr>
              <a:t>Synonyms:</a:t>
            </a:r>
          </a:p>
        </p:txBody>
      </p:sp>
    </p:spTree>
    <p:extLst>
      <p:ext uri="{BB962C8B-B14F-4D97-AF65-F5344CB8AC3E}">
        <p14:creationId xmlns:p14="http://schemas.microsoft.com/office/powerpoint/2010/main" val="1988248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253BF-8FB6-403C-9133-4D4182211388}"/>
              </a:ext>
            </a:extLst>
          </p:cNvPr>
          <p:cNvSpPr txBox="1"/>
          <p:nvPr/>
        </p:nvSpPr>
        <p:spPr>
          <a:xfrm>
            <a:off x="328774" y="1243271"/>
            <a:ext cx="6133672" cy="503423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solidFill>
                <a:srgbClr val="FF3399"/>
              </a:solidFill>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A0A48B28-CB8E-4711-987D-196061212847}"/>
              </a:ext>
            </a:extLst>
          </p:cNvPr>
          <p:cNvPicPr>
            <a:picLocks noChangeAspect="1"/>
          </p:cNvPicPr>
          <p:nvPr/>
        </p:nvPicPr>
        <p:blipFill rotWithShape="1">
          <a:blip r:embed="rId2">
            <a:extLst>
              <a:ext uri="{28A0092B-C50C-407E-A947-70E740481C1C}">
                <a14:useLocalDpi xmlns:a14="http://schemas.microsoft.com/office/drawing/2010/main" val="0"/>
              </a:ext>
            </a:extLst>
          </a:blip>
          <a:srcRect l="1105" r="1618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6" name="Picture 5">
            <a:extLst>
              <a:ext uri="{FF2B5EF4-FFF2-40B4-BE49-F238E27FC236}">
                <a16:creationId xmlns:a16="http://schemas.microsoft.com/office/drawing/2014/main" id="{4F83EDA0-849A-4F13-A808-17CD70832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026" y="2045762"/>
            <a:ext cx="6850849" cy="4595495"/>
          </a:xfrm>
          <a:prstGeom prst="rect">
            <a:avLst/>
          </a:prstGeom>
        </p:spPr>
      </p:pic>
      <p:sp>
        <p:nvSpPr>
          <p:cNvPr id="2" name="TextBox 1">
            <a:extLst>
              <a:ext uri="{FF2B5EF4-FFF2-40B4-BE49-F238E27FC236}">
                <a16:creationId xmlns:a16="http://schemas.microsoft.com/office/drawing/2014/main" id="{8FA12168-1B0F-4E73-9BE0-34D6709CE4F6}"/>
              </a:ext>
            </a:extLst>
          </p:cNvPr>
          <p:cNvSpPr txBox="1"/>
          <p:nvPr/>
        </p:nvSpPr>
        <p:spPr>
          <a:xfrm>
            <a:off x="328775" y="216743"/>
            <a:ext cx="5968658" cy="1442515"/>
          </a:xfrm>
          <a:prstGeom prst="rect">
            <a:avLst/>
          </a:prstGeom>
        </p:spPr>
        <p:txBody>
          <a:bodyPr vert="horz" lIns="91440" tIns="45720" rIns="91440" bIns="45720" rtlCol="0" anchor="ctr">
            <a:normAutofit fontScale="85000" lnSpcReduction="10000"/>
          </a:bodyPr>
          <a:lstStyle/>
          <a:p>
            <a:pPr>
              <a:lnSpc>
                <a:spcPct val="90000"/>
              </a:lnSpc>
              <a:spcBef>
                <a:spcPct val="0"/>
              </a:spcBef>
              <a:spcAft>
                <a:spcPts val="600"/>
              </a:spcAft>
            </a:pPr>
            <a:r>
              <a:rPr lang="en-US" sz="5800" b="1" dirty="0">
                <a:solidFill>
                  <a:schemeClr val="bg1"/>
                </a:solidFill>
                <a:latin typeface="+mj-lt"/>
                <a:ea typeface="+mj-ea"/>
                <a:cs typeface="+mj-cs"/>
              </a:rPr>
              <a:t>Power of three:</a:t>
            </a:r>
          </a:p>
          <a:p>
            <a:pPr>
              <a:lnSpc>
                <a:spcPct val="90000"/>
              </a:lnSpc>
              <a:spcBef>
                <a:spcPct val="0"/>
              </a:spcBef>
              <a:spcAft>
                <a:spcPts val="600"/>
              </a:spcAft>
            </a:pPr>
            <a:r>
              <a:rPr lang="en-US" sz="3600" b="1" dirty="0">
                <a:solidFill>
                  <a:schemeClr val="bg1"/>
                </a:solidFill>
                <a:latin typeface="+mj-lt"/>
                <a:ea typeface="+mj-ea"/>
                <a:cs typeface="+mj-cs"/>
              </a:rPr>
              <a:t>He had  large, hairy, protruding ears.</a:t>
            </a:r>
          </a:p>
        </p:txBody>
      </p:sp>
    </p:spTree>
    <p:extLst>
      <p:ext uri="{BB962C8B-B14F-4D97-AF65-F5344CB8AC3E}">
        <p14:creationId xmlns:p14="http://schemas.microsoft.com/office/powerpoint/2010/main" val="17414666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1633</Words>
  <Application>Microsoft Office PowerPoint</Application>
  <PresentationFormat>Widescreen</PresentationFormat>
  <Paragraphs>156</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Arial Nova</vt:lpstr>
      <vt:lpstr>Calibri</vt:lpstr>
      <vt:lpstr>Calibri Light</vt:lpstr>
      <vt:lpstr>Comic Sans MS</vt:lpstr>
      <vt:lpstr>Twinkl</vt:lpstr>
      <vt:lpstr>Twinkl SemiBold</vt:lpstr>
      <vt:lpstr>Office Theme</vt:lpstr>
      <vt:lpstr>Form II Home Learning 02/04/2020</vt:lpstr>
      <vt:lpstr>Form II Home Learning Reminders</vt:lpstr>
      <vt:lpstr>Form II Useful Resources</vt:lpstr>
      <vt:lpstr>English LO: To write a detailed character description</vt:lpstr>
      <vt:lpstr>English LO: To write a detailed character description  Write the date and learning objective in your lined book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 tasks</vt:lpstr>
      <vt:lpstr>PowerPoint Presentation</vt:lpstr>
      <vt:lpstr>English LO: To write a detailed character description  How did you find this lesson? Colour a small traffic light at the end of your work.  Red = I didn’t understand Yellow = I need a bit more practice Green = Got it! </vt:lpstr>
      <vt:lpstr>Maths LO: To explore lines of symmetry</vt:lpstr>
      <vt:lpstr>Maths LO: To explore lines of symmetry  Write the date and learning objective in your squared book now!</vt:lpstr>
      <vt:lpstr>Reflection symmetry is where one half of the image is the reflection of the other half. You could fold the image and have both halves match exactly. </vt:lpstr>
      <vt:lpstr>Where is the line of symmetry on these shapes?</vt:lpstr>
      <vt:lpstr>Reflection symmetry can be in different orientations.</vt:lpstr>
      <vt:lpstr>We can see symmetry in nature:</vt:lpstr>
      <vt:lpstr>Book tasks</vt:lpstr>
      <vt:lpstr>Book tasks</vt:lpstr>
      <vt:lpstr>PowerPoint Presentation</vt:lpstr>
      <vt:lpstr>PowerPoint Presentation</vt:lpstr>
      <vt:lpstr>PowerPoint Presentation</vt:lpstr>
      <vt:lpstr>Maths LO: To explore lines of symmetry  How did you find this lesson? Colour a small traffic light at the end of your work.  Red = I didn’t understand Yellow = I need a bit more practice Green = Got it!</vt:lpstr>
      <vt:lpstr>Geography LO: To explore island life  Write the date and learning objective in your lined book now!</vt:lpstr>
      <vt:lpstr>What is an island?</vt:lpstr>
      <vt:lpstr>The Island of Great Britain</vt:lpstr>
      <vt:lpstr>Where Do islands Come From?</vt:lpstr>
      <vt:lpstr>Volcano Islands</vt:lpstr>
      <vt:lpstr>Coral Islands</vt:lpstr>
      <vt:lpstr>Tidal Islands</vt:lpstr>
      <vt:lpstr>Hot Islands</vt:lpstr>
      <vt:lpstr>Cold Islands</vt:lpstr>
      <vt:lpstr>Book Task:  Use the internet or an Atlas to find out the names of some of Britain’s islands.  </vt:lpstr>
      <vt:lpstr>PowerPoint Presentation</vt:lpstr>
      <vt:lpstr>Answers!</vt:lpstr>
      <vt:lpstr> </vt:lpstr>
      <vt:lpstr>Answer the questions in your lined book!</vt:lpstr>
      <vt:lpstr>Optional extra task</vt:lpstr>
      <vt:lpstr>Form II Home Learning 26/03/2020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II Home Learning 02/04/2020</dc:title>
  <dc:creator>Tessa Ardley - Oxford House</dc:creator>
  <cp:lastModifiedBy>Tessa Ardley - Oxford House</cp:lastModifiedBy>
  <cp:revision>2</cp:revision>
  <dcterms:created xsi:type="dcterms:W3CDTF">2020-03-22T17:28:24Z</dcterms:created>
  <dcterms:modified xsi:type="dcterms:W3CDTF">2020-03-22T17:40:48Z</dcterms:modified>
</cp:coreProperties>
</file>