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303" r:id="rId3"/>
    <p:sldId id="304" r:id="rId4"/>
    <p:sldId id="256" r:id="rId5"/>
    <p:sldId id="301" r:id="rId6"/>
    <p:sldId id="278" r:id="rId7"/>
    <p:sldId id="308" r:id="rId8"/>
    <p:sldId id="309" r:id="rId9"/>
    <p:sldId id="307" r:id="rId10"/>
    <p:sldId id="310" r:id="rId11"/>
    <p:sldId id="311" r:id="rId12"/>
    <p:sldId id="312" r:id="rId13"/>
    <p:sldId id="280" r:id="rId14"/>
    <p:sldId id="281" r:id="rId15"/>
    <p:sldId id="289" r:id="rId16"/>
    <p:sldId id="297" r:id="rId17"/>
    <p:sldId id="313" r:id="rId18"/>
    <p:sldId id="314" r:id="rId19"/>
    <p:sldId id="317" r:id="rId20"/>
    <p:sldId id="316" r:id="rId21"/>
    <p:sldId id="318" r:id="rId22"/>
    <p:sldId id="319" r:id="rId23"/>
    <p:sldId id="320" r:id="rId24"/>
    <p:sldId id="321" r:id="rId25"/>
    <p:sldId id="322" r:id="rId26"/>
    <p:sldId id="323" r:id="rId27"/>
    <p:sldId id="324" r:id="rId28"/>
    <p:sldId id="325" r:id="rId29"/>
    <p:sldId id="326" r:id="rId30"/>
    <p:sldId id="327" r:id="rId31"/>
    <p:sldId id="328" r:id="rId32"/>
    <p:sldId id="302" r:id="rId33"/>
    <p:sldId id="282" r:id="rId34"/>
    <p:sldId id="260" r:id="rId35"/>
    <p:sldId id="329" r:id="rId36"/>
    <p:sldId id="330" r:id="rId37"/>
    <p:sldId id="331" r:id="rId38"/>
    <p:sldId id="332" r:id="rId39"/>
    <p:sldId id="268" r:id="rId40"/>
    <p:sldId id="333" r:id="rId41"/>
    <p:sldId id="334" r:id="rId42"/>
    <p:sldId id="335" r:id="rId43"/>
    <p:sldId id="336" r:id="rId44"/>
    <p:sldId id="305" r:id="rId45"/>
    <p:sldId id="337" r:id="rId46"/>
    <p:sldId id="338" r:id="rId47"/>
    <p:sldId id="339" r:id="rId48"/>
    <p:sldId id="340" r:id="rId49"/>
    <p:sldId id="341" r:id="rId50"/>
    <p:sldId id="342" r:id="rId51"/>
    <p:sldId id="343" r:id="rId52"/>
    <p:sldId id="284" r:id="rId53"/>
    <p:sldId id="30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60"/>
  </p:normalViewPr>
  <p:slideViewPr>
    <p:cSldViewPr snapToGrid="0">
      <p:cViewPr>
        <p:scale>
          <a:sx n="70" d="100"/>
          <a:sy n="70" d="100"/>
        </p:scale>
        <p:origin x="46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3:50:49.169"/>
    </inkml:context>
    <inkml:brush xml:id="br0">
      <inkml:brushProperty name="width" value="0.35" units="cm"/>
      <inkml:brushProperty name="height" value="0.35" units="cm"/>
      <inkml:brushProperty name="color" value="#E71224"/>
      <inkml:brushProperty name="ignorePressure" value="1"/>
    </inkml:brush>
  </inkml:definitions>
  <inkml:trace contextRef="#ctx0" brushRef="#br0">0 0,'229'182,"-28"-25,692 622,-18 28,-430-394,-311-289,2873 2667,-1047-841,-887-833,-887-925,408 435,-400-406,-152-172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3:50:50.366"/>
    </inkml:context>
    <inkml:brush xml:id="br0">
      <inkml:brushProperty name="width" value="0.35" units="cm"/>
      <inkml:brushProperty name="height" value="0.35" units="cm"/>
      <inkml:brushProperty name="color" value="#E71224"/>
      <inkml:brushProperty name="ignorePressure" value="1"/>
    </inkml:brush>
  </inkml:definitions>
  <inkml:trace contextRef="#ctx0" brushRef="#br0">12528 0,'-43'11,"2"1,-1 2,2 2,0 2,-4 4,10-6,-204 102,5 11,6 9,-62 58,-120 119,7 24,-373 363,117-101,-508 370,-39-49,78-108,-16-24,-286 248,780-515,-133 103,658-530,-411 307,366-287,-6-7,-49 16,-35 11,258-135,0-1,0 1,-1-1,1 1,0-1,0 0,-1 1,1-1,0 0,0 0,-1 0,1 0,0 0,-1 0,1-1,-1 1,-2-1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3:51:41.059"/>
    </inkml:context>
    <inkml:brush xml:id="br0">
      <inkml:brushProperty name="width" value="0.35" units="cm"/>
      <inkml:brushProperty name="height" value="0.35" units="cm"/>
      <inkml:brushProperty name="color" value="#008C3A"/>
      <inkml:brushProperty name="ignorePressure" value="1"/>
    </inkml:brush>
  </inkml:definitions>
  <inkml:trace contextRef="#ctx0" brushRef="#br0">1 1172,'9'-3,"1"0,0 0,0 1,0 0,0 1,0 0,1 0,-1 1,6 1,0 1,1 1,-1 0,0 1,0 1,11 4,9 7,0 2,-1 1,-2 2,21 16,8 11,-2 2,-3 3,-1 3,-3 2,25 38,66 103,7 31,54 77,-192-289,8 12,1 0,2-1,21 18,-39-40,1-1,1 0,-1 0,1 0,0-1,0-1,1 1,-1-1,1-1,0 1,0-2,0 1,1-1,-1-1,0 1,1-2,1 1,13-4,1 0,-1-2,0-1,0-1,0-1,-1-1,6-4,-3 3,825-365,-204 84,644-187,28 81,451-65,-1036 276,669-155,-1353 330,-15 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4369-01D9-4746-8110-11C290F0ED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8BCC67-91AD-4DE7-92FC-E220546F0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E41148-7CBD-42A6-B531-045D656E6902}"/>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5" name="Footer Placeholder 4">
            <a:extLst>
              <a:ext uri="{FF2B5EF4-FFF2-40B4-BE49-F238E27FC236}">
                <a16:creationId xmlns:a16="http://schemas.microsoft.com/office/drawing/2014/main" id="{2F6B8F5C-5EC6-477B-9EC2-658E8A61E0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806ED8-FA00-43AC-93D1-5F24BFF0D265}"/>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323541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2C032-A0D1-4200-8BB4-6E31C5B6BE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D1AAB8-767C-403C-801E-78A279630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D833F7-5CC9-4AC0-A691-371E88E0B1BD}"/>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5" name="Footer Placeholder 4">
            <a:extLst>
              <a:ext uri="{FF2B5EF4-FFF2-40B4-BE49-F238E27FC236}">
                <a16:creationId xmlns:a16="http://schemas.microsoft.com/office/drawing/2014/main" id="{50DC11A5-9BD2-48A2-8714-849B3CA8A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24EE2-5BD8-466A-BB44-49D8F651060E}"/>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85619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9EF53-2F11-4D9E-90B2-C9A1A70BA7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65CF0A-5897-485D-B1E2-BA0E5C687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5166C5-246F-4B00-9935-730E5907E30E}"/>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5" name="Footer Placeholder 4">
            <a:extLst>
              <a:ext uri="{FF2B5EF4-FFF2-40B4-BE49-F238E27FC236}">
                <a16:creationId xmlns:a16="http://schemas.microsoft.com/office/drawing/2014/main" id="{B92C411E-EF02-4E61-98DA-7557837BEA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03E67-BB69-411A-AC99-5106E9DCCD24}"/>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377786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1EF4-2068-442C-8E79-A70148D806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9B09C9-EAB0-420B-AB85-6395AF3963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0E86B-6094-4030-9229-96EF21AB6FF5}"/>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5" name="Footer Placeholder 4">
            <a:extLst>
              <a:ext uri="{FF2B5EF4-FFF2-40B4-BE49-F238E27FC236}">
                <a16:creationId xmlns:a16="http://schemas.microsoft.com/office/drawing/2014/main" id="{7B7AF955-CA21-4C1D-9FE2-0CD657496B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F1B6F-EF36-4F0F-9CE9-93E56787A45B}"/>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09831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C86D-C205-4654-B89F-7ED2E288BD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75DC86-FF12-4062-B388-D61735EA1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DA2BD-B5AB-4460-97ED-AD20FA1D4945}"/>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5" name="Footer Placeholder 4">
            <a:extLst>
              <a:ext uri="{FF2B5EF4-FFF2-40B4-BE49-F238E27FC236}">
                <a16:creationId xmlns:a16="http://schemas.microsoft.com/office/drawing/2014/main" id="{47E0856C-70E8-4F2E-8907-37D714915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228FC4-051C-4185-AE47-CFB8DD4F95D9}"/>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11419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A71E-494E-43BE-9929-D59B6ECFCB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6B4A2B-C323-4896-98E4-09AC98707E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3B54E1-A8CD-4CD0-9720-15B72A42AE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F216E4-ADE6-4709-85FD-94DF750723CF}"/>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6" name="Footer Placeholder 5">
            <a:extLst>
              <a:ext uri="{FF2B5EF4-FFF2-40B4-BE49-F238E27FC236}">
                <a16:creationId xmlns:a16="http://schemas.microsoft.com/office/drawing/2014/main" id="{98781EAE-BB0E-41D5-B72E-FF2029879B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9C32CF-8089-4C46-8FEF-FD5E6B72699A}"/>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08668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97BD-8827-4EF0-B449-0CB52D5744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C18956-6E76-4D63-A337-41403ABEE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01BCD-BC44-4164-8842-6B888EBA8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553108-9E9E-4855-88DD-3287A6DD3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4AC516-4B67-4C7B-B9A7-32E47575FA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3E2504-9ED4-476D-954F-EB1247E8A33A}"/>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8" name="Footer Placeholder 7">
            <a:extLst>
              <a:ext uri="{FF2B5EF4-FFF2-40B4-BE49-F238E27FC236}">
                <a16:creationId xmlns:a16="http://schemas.microsoft.com/office/drawing/2014/main" id="{94AC708C-77B8-4EF0-B9DC-7036864260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8D1CBC-B455-43B7-97B1-697ADC0A2D2F}"/>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199905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3C23-1CF0-4102-B102-81D46199F9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243FD9-AB47-4442-A341-4B643FDA8D10}"/>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4" name="Footer Placeholder 3">
            <a:extLst>
              <a:ext uri="{FF2B5EF4-FFF2-40B4-BE49-F238E27FC236}">
                <a16:creationId xmlns:a16="http://schemas.microsoft.com/office/drawing/2014/main" id="{16AEC7A1-97B0-420A-AD0A-58D3D0CD57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8A6565-1335-4921-B5C5-20D0D26A6D90}"/>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34671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79661-64C4-470A-81AC-2E0CAC13D228}"/>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3" name="Footer Placeholder 2">
            <a:extLst>
              <a:ext uri="{FF2B5EF4-FFF2-40B4-BE49-F238E27FC236}">
                <a16:creationId xmlns:a16="http://schemas.microsoft.com/office/drawing/2014/main" id="{15DF2805-99C5-4777-A36B-F6AA565BA3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4AD558-B4DD-49D5-9C00-4B980A01F5D4}"/>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61997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B600-BD6B-4126-9356-6B6EB2D39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6898A0-1F71-44FD-AAC9-6453A315B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377C90-38ED-4A0C-8FBD-CF88297EC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C397D-ED9E-402B-A5F1-1A43719FCC67}"/>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6" name="Footer Placeholder 5">
            <a:extLst>
              <a:ext uri="{FF2B5EF4-FFF2-40B4-BE49-F238E27FC236}">
                <a16:creationId xmlns:a16="http://schemas.microsoft.com/office/drawing/2014/main" id="{81E9CA0C-C166-463B-B77D-BD27D025DE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6E3FAB-0C3D-4CC2-BF2B-43E440A4F38B}"/>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367632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FCF2-A44C-46C0-B58C-D7EEFEF71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84B1C9-9D2B-4D9F-A2A8-3CA974C95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A3CFC6-ABDD-49F7-9257-F6B35371C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EDEF1-E8E7-4A6D-BF41-5C2216A7E33A}"/>
              </a:ext>
            </a:extLst>
          </p:cNvPr>
          <p:cNvSpPr>
            <a:spLocks noGrp="1"/>
          </p:cNvSpPr>
          <p:nvPr>
            <p:ph type="dt" sz="half" idx="10"/>
          </p:nvPr>
        </p:nvSpPr>
        <p:spPr/>
        <p:txBody>
          <a:bodyPr/>
          <a:lstStyle/>
          <a:p>
            <a:fld id="{87A25651-DC56-4859-BBB5-5F7960C80B19}" type="datetimeFigureOut">
              <a:rPr lang="en-GB" smtClean="0"/>
              <a:t>21/03/2020</a:t>
            </a:fld>
            <a:endParaRPr lang="en-GB"/>
          </a:p>
        </p:txBody>
      </p:sp>
      <p:sp>
        <p:nvSpPr>
          <p:cNvPr id="6" name="Footer Placeholder 5">
            <a:extLst>
              <a:ext uri="{FF2B5EF4-FFF2-40B4-BE49-F238E27FC236}">
                <a16:creationId xmlns:a16="http://schemas.microsoft.com/office/drawing/2014/main" id="{0CF6B149-B507-4F7E-AEFB-161E02DC7E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49637B-0BBE-448C-B2A6-461D90302077}"/>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168059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487BE-9AF2-4DC3-930E-8B14CE9B7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F271DB-1B71-44DA-AB73-CE9731E39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940489-DDE6-4A35-9724-9BBCADF5F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5651-DC56-4859-BBB5-5F7960C80B19}" type="datetimeFigureOut">
              <a:rPr lang="en-GB" smtClean="0"/>
              <a:t>21/03/2020</a:t>
            </a:fld>
            <a:endParaRPr lang="en-GB"/>
          </a:p>
        </p:txBody>
      </p:sp>
      <p:sp>
        <p:nvSpPr>
          <p:cNvPr id="5" name="Footer Placeholder 4">
            <a:extLst>
              <a:ext uri="{FF2B5EF4-FFF2-40B4-BE49-F238E27FC236}">
                <a16:creationId xmlns:a16="http://schemas.microsoft.com/office/drawing/2014/main" id="{A888CD99-E44B-444F-8AAD-A5F4F0E0B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52184A-6A84-42D6-BFFA-7FB1A54BF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D39A8-93C8-4574-B683-81A059588336}" type="slidenum">
              <a:rPr lang="en-GB" smtClean="0"/>
              <a:t>‹#›</a:t>
            </a:fld>
            <a:endParaRPr lang="en-GB"/>
          </a:p>
        </p:txBody>
      </p:sp>
    </p:spTree>
    <p:extLst>
      <p:ext uri="{BB962C8B-B14F-4D97-AF65-F5344CB8AC3E}">
        <p14:creationId xmlns:p14="http://schemas.microsoft.com/office/powerpoint/2010/main" val="105964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topmarks.co.uk/maths-games/7-11-years/ordering-and-sequencing-numbers" TargetMode="External"/><Relationship Id="rId7" Type="http://schemas.openxmlformats.org/officeDocument/2006/relationships/hyperlink" Target="https://www.twinkl.co.uk/go/lessons/view/arithmagic" TargetMode="External"/><Relationship Id="rId2" Type="http://schemas.openxmlformats.org/officeDocument/2006/relationships/hyperlink" Target="https://www.bbc.co.uk/teach/supermovers" TargetMode="External"/><Relationship Id="rId1" Type="http://schemas.openxmlformats.org/officeDocument/2006/relationships/slideLayout" Target="../slideLayouts/slideLayout2.xml"/><Relationship Id="rId6" Type="http://schemas.openxmlformats.org/officeDocument/2006/relationships/hyperlink" Target="https://swiggle.org.uk/" TargetMode="External"/><Relationship Id="rId5" Type="http://schemas.openxmlformats.org/officeDocument/2006/relationships/hyperlink" Target="https://www.bbc.co.uk/teach/ks2-maths/zm9my9q" TargetMode="External"/><Relationship Id="rId4" Type="http://schemas.openxmlformats.org/officeDocument/2006/relationships/hyperlink" Target="https://www.bbc.co.uk/teach/ks2-english/zbrwnr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customXml" Target="../ink/ink2.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customXml" Target="../ink/ink1.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customXml" Target="../ink/ink3.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Home Learning 30/03/2020</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4"/>
            <a:ext cx="5120113" cy="3462228"/>
          </a:xfrm>
        </p:spPr>
        <p:txBody>
          <a:bodyPr>
            <a:normAutofit/>
          </a:bodyPr>
          <a:lstStyle/>
          <a:p>
            <a:pPr marL="0" indent="0">
              <a:buNone/>
            </a:pPr>
            <a:r>
              <a:rPr lang="en-GB" dirty="0"/>
              <a:t>Today we are learning:</a:t>
            </a:r>
          </a:p>
          <a:p>
            <a:endParaRPr lang="en-GB" dirty="0"/>
          </a:p>
          <a:p>
            <a:r>
              <a:rPr lang="en-GB" dirty="0"/>
              <a:t>English</a:t>
            </a:r>
          </a:p>
          <a:p>
            <a:r>
              <a:rPr lang="en-GB" dirty="0"/>
              <a:t>Maths</a:t>
            </a:r>
          </a:p>
          <a:p>
            <a:r>
              <a:rPr lang="en-GB" dirty="0"/>
              <a:t>Science</a:t>
            </a:r>
          </a:p>
          <a:p>
            <a:r>
              <a:rPr lang="en-GB" dirty="0"/>
              <a:t>Optional extras</a:t>
            </a:r>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2">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386687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6226E1-AF1B-4494-B83B-B37FED003F48}"/>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Here is a different character. Can you write some sentences to describe them?</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Remember to include </a:t>
            </a:r>
            <a:r>
              <a:rPr lang="en-US" sz="2000" b="1"/>
              <a:t>colours, shape, texture </a:t>
            </a:r>
            <a:r>
              <a:rPr lang="en-US" sz="2000"/>
              <a:t>and</a:t>
            </a:r>
            <a:r>
              <a:rPr lang="en-US" sz="2000" b="1"/>
              <a:t> movement</a:t>
            </a:r>
            <a:r>
              <a:rPr lang="en-US" sz="2000"/>
              <a:t>.</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Can you describe different parts of the character using </a:t>
            </a:r>
            <a:r>
              <a:rPr lang="en-US" sz="2000" b="1"/>
              <a:t>more than one adjective?</a:t>
            </a:r>
          </a:p>
          <a:p>
            <a:pPr indent="-228600">
              <a:lnSpc>
                <a:spcPct val="90000"/>
              </a:lnSpc>
              <a:spcAft>
                <a:spcPts val="600"/>
              </a:spcAft>
              <a:buFont typeface="Arial" panose="020B0604020202020204" pitchFamily="34" charset="0"/>
              <a:buChar char="•"/>
            </a:pPr>
            <a:endParaRPr lang="en-US" sz="2000" i="1"/>
          </a:p>
        </p:txBody>
      </p:sp>
      <p:pic>
        <p:nvPicPr>
          <p:cNvPr id="2" name="Picture 1">
            <a:extLst>
              <a:ext uri="{FF2B5EF4-FFF2-40B4-BE49-F238E27FC236}">
                <a16:creationId xmlns:a16="http://schemas.microsoft.com/office/drawing/2014/main" id="{4233BB1E-DC7E-40D6-8D16-1BAD90E87F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01" y="10"/>
            <a:ext cx="4449090"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9A38"/>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9B2041-4709-4F78-8449-AABEED2E90E2}"/>
              </a:ext>
            </a:extLst>
          </p:cNvPr>
          <p:cNvSpPr txBox="1"/>
          <p:nvPr/>
        </p:nvSpPr>
        <p:spPr>
          <a:xfrm>
            <a:off x="5200153" y="882595"/>
            <a:ext cx="5995284" cy="1015663"/>
          </a:xfrm>
          <a:prstGeom prst="rect">
            <a:avLst/>
          </a:prstGeom>
          <a:noFill/>
        </p:spPr>
        <p:txBody>
          <a:bodyPr wrap="square" rtlCol="0">
            <a:spAutoFit/>
          </a:bodyPr>
          <a:lstStyle/>
          <a:p>
            <a:pPr algn="ctr"/>
            <a:r>
              <a:rPr lang="en-GB" sz="6000" b="1" dirty="0"/>
              <a:t>Book Task</a:t>
            </a:r>
          </a:p>
        </p:txBody>
      </p:sp>
    </p:spTree>
    <p:extLst>
      <p:ext uri="{BB962C8B-B14F-4D97-AF65-F5344CB8AC3E}">
        <p14:creationId xmlns:p14="http://schemas.microsoft.com/office/powerpoint/2010/main" val="635422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298F-5F22-4FC8-AE50-C203A965ACD4}"/>
              </a:ext>
            </a:extLst>
          </p:cNvPr>
          <p:cNvSpPr>
            <a:spLocks noGrp="1"/>
          </p:cNvSpPr>
          <p:nvPr>
            <p:ph type="title"/>
          </p:nvPr>
        </p:nvSpPr>
        <p:spPr>
          <a:xfrm>
            <a:off x="4965430" y="629268"/>
            <a:ext cx="6586491" cy="1286160"/>
          </a:xfrm>
        </p:spPr>
        <p:txBody>
          <a:bodyPr anchor="b">
            <a:normAutofit/>
          </a:bodyPr>
          <a:lstStyle/>
          <a:p>
            <a:r>
              <a:rPr lang="en-GB" sz="3100" dirty="0"/>
              <a:t>Read this description – could you improve yours now you have compared?</a:t>
            </a:r>
          </a:p>
        </p:txBody>
      </p:sp>
      <p:sp>
        <p:nvSpPr>
          <p:cNvPr id="3" name="Content Placeholder 2">
            <a:extLst>
              <a:ext uri="{FF2B5EF4-FFF2-40B4-BE49-F238E27FC236}">
                <a16:creationId xmlns:a16="http://schemas.microsoft.com/office/drawing/2014/main" id="{B739A82B-E93D-4A58-9AD2-AA38A6E574A4}"/>
              </a:ext>
            </a:extLst>
          </p:cNvPr>
          <p:cNvSpPr>
            <a:spLocks noGrp="1"/>
          </p:cNvSpPr>
          <p:nvPr>
            <p:ph idx="1"/>
          </p:nvPr>
        </p:nvSpPr>
        <p:spPr>
          <a:xfrm>
            <a:off x="4965432" y="2850173"/>
            <a:ext cx="6586489" cy="3785419"/>
          </a:xfrm>
        </p:spPr>
        <p:txBody>
          <a:bodyPr>
            <a:normAutofit/>
          </a:bodyPr>
          <a:lstStyle/>
          <a:p>
            <a:pPr marL="0" indent="0">
              <a:buNone/>
            </a:pPr>
            <a:r>
              <a:rPr lang="en-GB" dirty="0"/>
              <a:t>On the very top of a magical mountain lived an enchanting and beautiful princess called Annabella. Her auburn hair was thick, shiny and glossy and tumbled down her shoulders in waves.  She wore a crimson dress that glistened in the light and long, silk, pink gloves on her tiny hands. Annabella was quite a shy girl that blushed when talking. </a:t>
            </a:r>
          </a:p>
          <a:p>
            <a:endParaRPr lang="en-GB" sz="2000" dirty="0"/>
          </a:p>
        </p:txBody>
      </p:sp>
      <p:pic>
        <p:nvPicPr>
          <p:cNvPr id="4" name="Picture 3">
            <a:extLst>
              <a:ext uri="{FF2B5EF4-FFF2-40B4-BE49-F238E27FC236}">
                <a16:creationId xmlns:a16="http://schemas.microsoft.com/office/drawing/2014/main" id="{1192DA3F-F66E-4E30-8492-BD10F57AEB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401" y="0"/>
            <a:ext cx="4449090"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9A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74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A263-143B-446D-B505-DB7D8A99DA8F}"/>
              </a:ext>
            </a:extLst>
          </p:cNvPr>
          <p:cNvSpPr>
            <a:spLocks noGrp="1"/>
          </p:cNvSpPr>
          <p:nvPr>
            <p:ph type="title"/>
          </p:nvPr>
        </p:nvSpPr>
        <p:spPr>
          <a:xfrm>
            <a:off x="838200" y="365125"/>
            <a:ext cx="10538012" cy="1325563"/>
          </a:xfrm>
        </p:spPr>
        <p:txBody>
          <a:bodyPr/>
          <a:lstStyle/>
          <a:p>
            <a:r>
              <a:rPr lang="en-GB" b="1" dirty="0"/>
              <a:t>Optional extra tasks</a:t>
            </a:r>
          </a:p>
        </p:txBody>
      </p:sp>
      <p:sp>
        <p:nvSpPr>
          <p:cNvPr id="3" name="Content Placeholder 2">
            <a:extLst>
              <a:ext uri="{FF2B5EF4-FFF2-40B4-BE49-F238E27FC236}">
                <a16:creationId xmlns:a16="http://schemas.microsoft.com/office/drawing/2014/main" id="{708F6164-6470-424E-817C-56DEDF993776}"/>
              </a:ext>
            </a:extLst>
          </p:cNvPr>
          <p:cNvSpPr>
            <a:spLocks noGrp="1"/>
          </p:cNvSpPr>
          <p:nvPr>
            <p:ph idx="1"/>
          </p:nvPr>
        </p:nvSpPr>
        <p:spPr>
          <a:xfrm>
            <a:off x="748553" y="1825625"/>
            <a:ext cx="5661212" cy="4566210"/>
          </a:xfrm>
        </p:spPr>
        <p:txBody>
          <a:bodyPr/>
          <a:lstStyle/>
          <a:p>
            <a:r>
              <a:rPr lang="en-GB" dirty="0"/>
              <a:t>Look at some of your home reading books. Can you find any super sentences used to describe characters?</a:t>
            </a:r>
          </a:p>
          <a:p>
            <a:endParaRPr lang="en-GB" dirty="0"/>
          </a:p>
          <a:p>
            <a:r>
              <a:rPr lang="en-GB" dirty="0"/>
              <a:t>Choose a character from your favourite story. Describe the character to someone in your family. See if they can guess who you are describing!</a:t>
            </a:r>
          </a:p>
        </p:txBody>
      </p:sp>
      <p:pic>
        <p:nvPicPr>
          <p:cNvPr id="4" name="Picture 3">
            <a:extLst>
              <a:ext uri="{FF2B5EF4-FFF2-40B4-BE49-F238E27FC236}">
                <a16:creationId xmlns:a16="http://schemas.microsoft.com/office/drawing/2014/main" id="{05C20AB8-319C-4404-8E9E-B3E4E0C46A3C}"/>
              </a:ext>
            </a:extLst>
          </p:cNvPr>
          <p:cNvPicPr>
            <a:picLocks noChangeAspect="1"/>
          </p:cNvPicPr>
          <p:nvPr/>
        </p:nvPicPr>
        <p:blipFill>
          <a:blip r:embed="rId2"/>
          <a:stretch>
            <a:fillRect/>
          </a:stretch>
        </p:blipFill>
        <p:spPr>
          <a:xfrm>
            <a:off x="6943220" y="1011423"/>
            <a:ext cx="4781649" cy="5021823"/>
          </a:xfrm>
          <a:prstGeom prst="rect">
            <a:avLst/>
          </a:prstGeom>
        </p:spPr>
      </p:pic>
    </p:spTree>
    <p:extLst>
      <p:ext uri="{BB962C8B-B14F-4D97-AF65-F5344CB8AC3E}">
        <p14:creationId xmlns:p14="http://schemas.microsoft.com/office/powerpoint/2010/main" val="136680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AFB63-FDE0-455C-874D-6F287BE88580}"/>
              </a:ext>
            </a:extLst>
          </p:cNvPr>
          <p:cNvPicPr>
            <a:picLocks noChangeAspect="1"/>
          </p:cNvPicPr>
          <p:nvPr/>
        </p:nvPicPr>
        <p:blipFill rotWithShape="1">
          <a:blip r:embed="rId2"/>
          <a:srcRect r="10720" b="-1"/>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1" name="Freeform: Shape 1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743691" y="869577"/>
            <a:ext cx="5729673" cy="4844746"/>
          </a:xfrm>
        </p:spPr>
        <p:txBody>
          <a:bodyPr>
            <a:normAutofit fontScale="90000"/>
          </a:bodyPr>
          <a:lstStyle/>
          <a:p>
            <a:pPr algn="l"/>
            <a:r>
              <a:rPr lang="en-GB" sz="3100" b="1" u="sng" dirty="0">
                <a:solidFill>
                  <a:srgbClr val="FFFFFF"/>
                </a:solidFill>
              </a:rPr>
              <a:t>English</a:t>
            </a:r>
            <a:br>
              <a:rPr lang="en-GB" sz="3100" dirty="0">
                <a:solidFill>
                  <a:srgbClr val="FFFFFF"/>
                </a:solidFill>
              </a:rPr>
            </a:br>
            <a:r>
              <a:rPr lang="en-GB" sz="3100" dirty="0">
                <a:solidFill>
                  <a:srgbClr val="FFFFFF"/>
                </a:solidFill>
              </a:rPr>
              <a:t>LO: To explore how characters are described in stories</a:t>
            </a:r>
            <a:br>
              <a:rPr lang="en-GB" sz="3100" dirty="0">
                <a:solidFill>
                  <a:srgbClr val="FFFFFF"/>
                </a:solidFill>
              </a:rPr>
            </a:br>
            <a:br>
              <a:rPr lang="en-GB" sz="3100" dirty="0">
                <a:solidFill>
                  <a:srgbClr val="FFFFFF"/>
                </a:solidFill>
              </a:rPr>
            </a:br>
            <a:r>
              <a:rPr lang="en-GB" sz="3100" dirty="0">
                <a:solidFill>
                  <a:srgbClr val="FFFFFF"/>
                </a:solidFill>
              </a:rPr>
              <a:t>How did you find this lesson? Colour a small traffic light at the end of your work.</a:t>
            </a:r>
            <a:br>
              <a:rPr lang="en-GB" sz="3100" dirty="0">
                <a:solidFill>
                  <a:srgbClr val="FFFFFF"/>
                </a:solidFill>
              </a:rPr>
            </a:br>
            <a:br>
              <a:rPr lang="en-GB" sz="3100" dirty="0">
                <a:solidFill>
                  <a:srgbClr val="FFFFFF"/>
                </a:solidFill>
              </a:rPr>
            </a:br>
            <a:r>
              <a:rPr lang="en-GB" sz="3100" dirty="0">
                <a:solidFill>
                  <a:srgbClr val="FF0000"/>
                </a:solidFill>
              </a:rPr>
              <a:t>Red = I didn’t understand</a:t>
            </a:r>
            <a:br>
              <a:rPr lang="en-GB" sz="3100" dirty="0">
                <a:solidFill>
                  <a:srgbClr val="FFFFFF"/>
                </a:solidFill>
              </a:rPr>
            </a:br>
            <a:r>
              <a:rPr lang="en-GB" sz="3100" dirty="0">
                <a:solidFill>
                  <a:srgbClr val="FFFF00"/>
                </a:solidFill>
              </a:rPr>
              <a:t>Yellow = I need a bit more practice</a:t>
            </a:r>
            <a:br>
              <a:rPr lang="en-GB" sz="3100" dirty="0">
                <a:solidFill>
                  <a:srgbClr val="FFFFFF"/>
                </a:solidFill>
              </a:rPr>
            </a:br>
            <a:r>
              <a:rPr lang="en-GB" sz="3100" dirty="0">
                <a:solidFill>
                  <a:srgbClr val="00B050"/>
                </a:solidFill>
              </a:rPr>
              <a:t>Green = Got it!</a:t>
            </a:r>
            <a:br>
              <a:rPr lang="en-GB" sz="4600" dirty="0">
                <a:solidFill>
                  <a:srgbClr val="FFFFFF"/>
                </a:solidFill>
              </a:rPr>
            </a:br>
            <a:endParaRPr lang="en-GB" sz="4600" dirty="0">
              <a:solidFill>
                <a:srgbClr val="FFFFFF"/>
              </a:solidFill>
            </a:endParaRPr>
          </a:p>
        </p:txBody>
      </p:sp>
    </p:spTree>
    <p:extLst>
      <p:ext uri="{BB962C8B-B14F-4D97-AF65-F5344CB8AC3E}">
        <p14:creationId xmlns:p14="http://schemas.microsoft.com/office/powerpoint/2010/main" val="376858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alpha val="58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srcRect r="754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6" name="Freeform: Shape 15">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2235277"/>
          </a:xfrm>
        </p:spPr>
        <p:txBody>
          <a:bodyPr>
            <a:normAutofit/>
          </a:bodyPr>
          <a:lstStyle/>
          <a:p>
            <a:pPr algn="l"/>
            <a:r>
              <a:rPr lang="en-GB" sz="4600" b="1" u="sng" dirty="0">
                <a:solidFill>
                  <a:srgbClr val="FFFFFF"/>
                </a:solidFill>
              </a:rPr>
              <a:t>Maths</a:t>
            </a:r>
            <a:br>
              <a:rPr lang="en-GB" sz="4600" dirty="0">
                <a:solidFill>
                  <a:srgbClr val="FFFFFF"/>
                </a:solidFill>
              </a:rPr>
            </a:br>
            <a:r>
              <a:rPr lang="en-GB" sz="4600" dirty="0">
                <a:solidFill>
                  <a:srgbClr val="FFFFFF"/>
                </a:solidFill>
              </a:rPr>
              <a:t>LO: To recognise and name 3D shapes</a:t>
            </a:r>
          </a:p>
        </p:txBody>
      </p:sp>
    </p:spTree>
    <p:extLst>
      <p:ext uri="{BB962C8B-B14F-4D97-AF65-F5344CB8AC3E}">
        <p14:creationId xmlns:p14="http://schemas.microsoft.com/office/powerpoint/2010/main" val="163684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alpha val="58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srcRect r="754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6" name="Freeform: Shape 15">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599201" y="1148838"/>
            <a:ext cx="5729673" cy="4238951"/>
          </a:xfrm>
        </p:spPr>
        <p:txBody>
          <a:bodyPr>
            <a:normAutofit fontScale="90000"/>
          </a:bodyPr>
          <a:lstStyle/>
          <a:p>
            <a:pPr algn="l"/>
            <a:r>
              <a:rPr lang="en-GB" sz="4600" b="1" u="sng" dirty="0">
                <a:solidFill>
                  <a:srgbClr val="FFFFFF"/>
                </a:solidFill>
              </a:rPr>
              <a:t>Maths</a:t>
            </a:r>
            <a:br>
              <a:rPr lang="en-GB" sz="4600" dirty="0">
                <a:solidFill>
                  <a:srgbClr val="FFFFFF"/>
                </a:solidFill>
              </a:rPr>
            </a:br>
            <a:r>
              <a:rPr lang="en-GB" sz="4600" dirty="0">
                <a:solidFill>
                  <a:srgbClr val="FFFFFF"/>
                </a:solidFill>
              </a:rPr>
              <a:t>LO: To recognise and name 3D shapes</a:t>
            </a:r>
            <a:br>
              <a:rPr lang="en-GB" sz="4600" dirty="0">
                <a:solidFill>
                  <a:srgbClr val="FFFFFF"/>
                </a:solidFill>
              </a:rPr>
            </a:br>
            <a:br>
              <a:rPr lang="en-GB" sz="4600" dirty="0">
                <a:solidFill>
                  <a:srgbClr val="FFFFFF"/>
                </a:solidFill>
              </a:rPr>
            </a:br>
            <a:r>
              <a:rPr lang="en-GB" sz="4600" dirty="0">
                <a:solidFill>
                  <a:srgbClr val="FFFF00"/>
                </a:solidFill>
              </a:rPr>
              <a:t>Write the date and learning objective in your squared book now!</a:t>
            </a:r>
          </a:p>
        </p:txBody>
      </p:sp>
    </p:spTree>
    <p:extLst>
      <p:ext uri="{BB962C8B-B14F-4D97-AF65-F5344CB8AC3E}">
        <p14:creationId xmlns:p14="http://schemas.microsoft.com/office/powerpoint/2010/main" val="409012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alpha val="53000"/>
          </a:srgb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8B35E-3D1C-4E2D-B01C-1D0F0ABDF3F4}"/>
              </a:ext>
            </a:extLst>
          </p:cNvPr>
          <p:cNvPicPr>
            <a:picLocks noChangeAspect="1"/>
          </p:cNvPicPr>
          <p:nvPr/>
        </p:nvPicPr>
        <p:blipFill>
          <a:blip r:embed="rId2"/>
          <a:stretch>
            <a:fillRect/>
          </a:stretch>
        </p:blipFill>
        <p:spPr>
          <a:xfrm>
            <a:off x="8922145" y="4397072"/>
            <a:ext cx="2688571" cy="1357028"/>
          </a:xfrm>
          <a:prstGeom prst="rect">
            <a:avLst/>
          </a:prstGeom>
        </p:spPr>
      </p:pic>
      <p:sp>
        <p:nvSpPr>
          <p:cNvPr id="3" name="TextBox 2">
            <a:extLst>
              <a:ext uri="{FF2B5EF4-FFF2-40B4-BE49-F238E27FC236}">
                <a16:creationId xmlns:a16="http://schemas.microsoft.com/office/drawing/2014/main" id="{B2FDE405-1F23-40CC-8A3B-14F8883BB493}"/>
              </a:ext>
            </a:extLst>
          </p:cNvPr>
          <p:cNvSpPr txBox="1"/>
          <p:nvPr/>
        </p:nvSpPr>
        <p:spPr>
          <a:xfrm>
            <a:off x="652007" y="286247"/>
            <a:ext cx="10376452" cy="1015663"/>
          </a:xfrm>
          <a:prstGeom prst="rect">
            <a:avLst/>
          </a:prstGeom>
          <a:noFill/>
        </p:spPr>
        <p:txBody>
          <a:bodyPr wrap="square" rtlCol="0">
            <a:spAutoFit/>
          </a:bodyPr>
          <a:lstStyle/>
          <a:p>
            <a:pPr algn="ctr"/>
            <a:r>
              <a:rPr lang="en-GB" sz="6000" b="1" dirty="0"/>
              <a:t>Can you name these shapes?</a:t>
            </a:r>
          </a:p>
        </p:txBody>
      </p:sp>
      <p:pic>
        <p:nvPicPr>
          <p:cNvPr id="4" name="Picture 3">
            <a:extLst>
              <a:ext uri="{FF2B5EF4-FFF2-40B4-BE49-F238E27FC236}">
                <a16:creationId xmlns:a16="http://schemas.microsoft.com/office/drawing/2014/main" id="{48E8CD3B-A65E-40CD-B9B4-F0E50F7B6684}"/>
              </a:ext>
            </a:extLst>
          </p:cNvPr>
          <p:cNvPicPr>
            <a:picLocks noChangeAspect="1"/>
          </p:cNvPicPr>
          <p:nvPr/>
        </p:nvPicPr>
        <p:blipFill>
          <a:blip r:embed="rId3"/>
          <a:stretch>
            <a:fillRect/>
          </a:stretch>
        </p:blipFill>
        <p:spPr>
          <a:xfrm>
            <a:off x="469126" y="1737250"/>
            <a:ext cx="1106225" cy="1892577"/>
          </a:xfrm>
          <a:prstGeom prst="rect">
            <a:avLst/>
          </a:prstGeom>
        </p:spPr>
      </p:pic>
      <p:pic>
        <p:nvPicPr>
          <p:cNvPr id="5" name="Picture 4">
            <a:extLst>
              <a:ext uri="{FF2B5EF4-FFF2-40B4-BE49-F238E27FC236}">
                <a16:creationId xmlns:a16="http://schemas.microsoft.com/office/drawing/2014/main" id="{EBEDBEF4-C085-460A-A030-083AFDDB99DD}"/>
              </a:ext>
            </a:extLst>
          </p:cNvPr>
          <p:cNvPicPr>
            <a:picLocks noChangeAspect="1"/>
          </p:cNvPicPr>
          <p:nvPr/>
        </p:nvPicPr>
        <p:blipFill>
          <a:blip r:embed="rId4"/>
          <a:stretch>
            <a:fillRect/>
          </a:stretch>
        </p:blipFill>
        <p:spPr>
          <a:xfrm>
            <a:off x="2908743" y="1885607"/>
            <a:ext cx="1554625" cy="1595861"/>
          </a:xfrm>
          <a:prstGeom prst="rect">
            <a:avLst/>
          </a:prstGeom>
        </p:spPr>
      </p:pic>
      <p:pic>
        <p:nvPicPr>
          <p:cNvPr id="6" name="Picture 5">
            <a:extLst>
              <a:ext uri="{FF2B5EF4-FFF2-40B4-BE49-F238E27FC236}">
                <a16:creationId xmlns:a16="http://schemas.microsoft.com/office/drawing/2014/main" id="{48DDEC77-01C1-4E08-9665-F9766295F38A}"/>
              </a:ext>
            </a:extLst>
          </p:cNvPr>
          <p:cNvPicPr>
            <a:picLocks noChangeAspect="1"/>
          </p:cNvPicPr>
          <p:nvPr/>
        </p:nvPicPr>
        <p:blipFill>
          <a:blip r:embed="rId5"/>
          <a:stretch>
            <a:fillRect/>
          </a:stretch>
        </p:blipFill>
        <p:spPr>
          <a:xfrm>
            <a:off x="935607" y="4523438"/>
            <a:ext cx="1822781" cy="1906758"/>
          </a:xfrm>
          <a:prstGeom prst="rect">
            <a:avLst/>
          </a:prstGeom>
        </p:spPr>
      </p:pic>
      <p:pic>
        <p:nvPicPr>
          <p:cNvPr id="7" name="Picture 6">
            <a:extLst>
              <a:ext uri="{FF2B5EF4-FFF2-40B4-BE49-F238E27FC236}">
                <a16:creationId xmlns:a16="http://schemas.microsoft.com/office/drawing/2014/main" id="{FB327CC0-4F87-436B-95B2-7401A857B582}"/>
              </a:ext>
            </a:extLst>
          </p:cNvPr>
          <p:cNvPicPr>
            <a:picLocks noChangeAspect="1"/>
          </p:cNvPicPr>
          <p:nvPr/>
        </p:nvPicPr>
        <p:blipFill>
          <a:blip r:embed="rId6"/>
          <a:stretch>
            <a:fillRect/>
          </a:stretch>
        </p:blipFill>
        <p:spPr>
          <a:xfrm>
            <a:off x="9636979" y="1583952"/>
            <a:ext cx="1696029" cy="1692582"/>
          </a:xfrm>
          <a:prstGeom prst="rect">
            <a:avLst/>
          </a:prstGeom>
        </p:spPr>
      </p:pic>
      <p:pic>
        <p:nvPicPr>
          <p:cNvPr id="8" name="Picture 7">
            <a:extLst>
              <a:ext uri="{FF2B5EF4-FFF2-40B4-BE49-F238E27FC236}">
                <a16:creationId xmlns:a16="http://schemas.microsoft.com/office/drawing/2014/main" id="{7E84AF5C-1B89-4E70-9622-2A315C14C79C}"/>
              </a:ext>
            </a:extLst>
          </p:cNvPr>
          <p:cNvPicPr>
            <a:picLocks noChangeAspect="1"/>
          </p:cNvPicPr>
          <p:nvPr/>
        </p:nvPicPr>
        <p:blipFill>
          <a:blip r:embed="rId7"/>
          <a:stretch>
            <a:fillRect/>
          </a:stretch>
        </p:blipFill>
        <p:spPr>
          <a:xfrm>
            <a:off x="6534978" y="1632313"/>
            <a:ext cx="1373193" cy="2161018"/>
          </a:xfrm>
          <a:prstGeom prst="rect">
            <a:avLst/>
          </a:prstGeom>
        </p:spPr>
      </p:pic>
      <p:pic>
        <p:nvPicPr>
          <p:cNvPr id="9" name="Picture 8">
            <a:extLst>
              <a:ext uri="{FF2B5EF4-FFF2-40B4-BE49-F238E27FC236}">
                <a16:creationId xmlns:a16="http://schemas.microsoft.com/office/drawing/2014/main" id="{2E64B852-B065-483C-A3F5-4207F7DB237C}"/>
              </a:ext>
            </a:extLst>
          </p:cNvPr>
          <p:cNvPicPr>
            <a:picLocks noChangeAspect="1"/>
          </p:cNvPicPr>
          <p:nvPr/>
        </p:nvPicPr>
        <p:blipFill>
          <a:blip r:embed="rId8"/>
          <a:stretch>
            <a:fillRect/>
          </a:stretch>
        </p:blipFill>
        <p:spPr>
          <a:xfrm>
            <a:off x="6534978" y="4630808"/>
            <a:ext cx="1762666" cy="1799388"/>
          </a:xfrm>
          <a:prstGeom prst="rect">
            <a:avLst/>
          </a:prstGeom>
        </p:spPr>
      </p:pic>
      <p:pic>
        <p:nvPicPr>
          <p:cNvPr id="10" name="Picture 9">
            <a:extLst>
              <a:ext uri="{FF2B5EF4-FFF2-40B4-BE49-F238E27FC236}">
                <a16:creationId xmlns:a16="http://schemas.microsoft.com/office/drawing/2014/main" id="{43B8D7A4-1DB9-4D37-9542-1507C0AF3F78}"/>
              </a:ext>
            </a:extLst>
          </p:cNvPr>
          <p:cNvPicPr>
            <a:picLocks noChangeAspect="1"/>
          </p:cNvPicPr>
          <p:nvPr/>
        </p:nvPicPr>
        <p:blipFill>
          <a:blip r:embed="rId9"/>
          <a:stretch>
            <a:fillRect/>
          </a:stretch>
        </p:blipFill>
        <p:spPr>
          <a:xfrm>
            <a:off x="3483768" y="3980751"/>
            <a:ext cx="2393807" cy="1219401"/>
          </a:xfrm>
          <a:prstGeom prst="rect">
            <a:avLst/>
          </a:prstGeom>
        </p:spPr>
      </p:pic>
    </p:spTree>
    <p:extLst>
      <p:ext uri="{BB962C8B-B14F-4D97-AF65-F5344CB8AC3E}">
        <p14:creationId xmlns:p14="http://schemas.microsoft.com/office/powerpoint/2010/main" val="2172004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alpha val="53000"/>
          </a:srgb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8B35E-3D1C-4E2D-B01C-1D0F0ABDF3F4}"/>
              </a:ext>
            </a:extLst>
          </p:cNvPr>
          <p:cNvPicPr>
            <a:picLocks noChangeAspect="1"/>
          </p:cNvPicPr>
          <p:nvPr/>
        </p:nvPicPr>
        <p:blipFill>
          <a:blip r:embed="rId2"/>
          <a:stretch>
            <a:fillRect/>
          </a:stretch>
        </p:blipFill>
        <p:spPr>
          <a:xfrm>
            <a:off x="8922145" y="4397072"/>
            <a:ext cx="2688571" cy="1357028"/>
          </a:xfrm>
          <a:prstGeom prst="rect">
            <a:avLst/>
          </a:prstGeom>
        </p:spPr>
      </p:pic>
      <p:sp>
        <p:nvSpPr>
          <p:cNvPr id="3" name="TextBox 2">
            <a:extLst>
              <a:ext uri="{FF2B5EF4-FFF2-40B4-BE49-F238E27FC236}">
                <a16:creationId xmlns:a16="http://schemas.microsoft.com/office/drawing/2014/main" id="{B2FDE405-1F23-40CC-8A3B-14F8883BB493}"/>
              </a:ext>
            </a:extLst>
          </p:cNvPr>
          <p:cNvSpPr txBox="1"/>
          <p:nvPr/>
        </p:nvSpPr>
        <p:spPr>
          <a:xfrm>
            <a:off x="652007" y="286247"/>
            <a:ext cx="10376452" cy="1015663"/>
          </a:xfrm>
          <a:prstGeom prst="rect">
            <a:avLst/>
          </a:prstGeom>
          <a:noFill/>
        </p:spPr>
        <p:txBody>
          <a:bodyPr wrap="square" rtlCol="0">
            <a:spAutoFit/>
          </a:bodyPr>
          <a:lstStyle/>
          <a:p>
            <a:pPr algn="ctr"/>
            <a:r>
              <a:rPr lang="en-GB" sz="6000" b="1" dirty="0"/>
              <a:t>Can you name these shapes?</a:t>
            </a:r>
          </a:p>
        </p:txBody>
      </p:sp>
      <p:pic>
        <p:nvPicPr>
          <p:cNvPr id="4" name="Picture 3">
            <a:extLst>
              <a:ext uri="{FF2B5EF4-FFF2-40B4-BE49-F238E27FC236}">
                <a16:creationId xmlns:a16="http://schemas.microsoft.com/office/drawing/2014/main" id="{48E8CD3B-A65E-40CD-B9B4-F0E50F7B6684}"/>
              </a:ext>
            </a:extLst>
          </p:cNvPr>
          <p:cNvPicPr>
            <a:picLocks noChangeAspect="1"/>
          </p:cNvPicPr>
          <p:nvPr/>
        </p:nvPicPr>
        <p:blipFill>
          <a:blip r:embed="rId3"/>
          <a:stretch>
            <a:fillRect/>
          </a:stretch>
        </p:blipFill>
        <p:spPr>
          <a:xfrm>
            <a:off x="469126" y="1737250"/>
            <a:ext cx="1106225" cy="1892577"/>
          </a:xfrm>
          <a:prstGeom prst="rect">
            <a:avLst/>
          </a:prstGeom>
        </p:spPr>
      </p:pic>
      <p:pic>
        <p:nvPicPr>
          <p:cNvPr id="5" name="Picture 4">
            <a:extLst>
              <a:ext uri="{FF2B5EF4-FFF2-40B4-BE49-F238E27FC236}">
                <a16:creationId xmlns:a16="http://schemas.microsoft.com/office/drawing/2014/main" id="{EBEDBEF4-C085-460A-A030-083AFDDB99DD}"/>
              </a:ext>
            </a:extLst>
          </p:cNvPr>
          <p:cNvPicPr>
            <a:picLocks noChangeAspect="1"/>
          </p:cNvPicPr>
          <p:nvPr/>
        </p:nvPicPr>
        <p:blipFill>
          <a:blip r:embed="rId4"/>
          <a:stretch>
            <a:fillRect/>
          </a:stretch>
        </p:blipFill>
        <p:spPr>
          <a:xfrm>
            <a:off x="2908743" y="1885607"/>
            <a:ext cx="1554625" cy="1595861"/>
          </a:xfrm>
          <a:prstGeom prst="rect">
            <a:avLst/>
          </a:prstGeom>
        </p:spPr>
      </p:pic>
      <p:pic>
        <p:nvPicPr>
          <p:cNvPr id="6" name="Picture 5">
            <a:extLst>
              <a:ext uri="{FF2B5EF4-FFF2-40B4-BE49-F238E27FC236}">
                <a16:creationId xmlns:a16="http://schemas.microsoft.com/office/drawing/2014/main" id="{48DDEC77-01C1-4E08-9665-F9766295F38A}"/>
              </a:ext>
            </a:extLst>
          </p:cNvPr>
          <p:cNvPicPr>
            <a:picLocks noChangeAspect="1"/>
          </p:cNvPicPr>
          <p:nvPr/>
        </p:nvPicPr>
        <p:blipFill>
          <a:blip r:embed="rId5"/>
          <a:stretch>
            <a:fillRect/>
          </a:stretch>
        </p:blipFill>
        <p:spPr>
          <a:xfrm>
            <a:off x="935607" y="4523438"/>
            <a:ext cx="1822781" cy="1906758"/>
          </a:xfrm>
          <a:prstGeom prst="rect">
            <a:avLst/>
          </a:prstGeom>
        </p:spPr>
      </p:pic>
      <p:pic>
        <p:nvPicPr>
          <p:cNvPr id="7" name="Picture 6">
            <a:extLst>
              <a:ext uri="{FF2B5EF4-FFF2-40B4-BE49-F238E27FC236}">
                <a16:creationId xmlns:a16="http://schemas.microsoft.com/office/drawing/2014/main" id="{FB327CC0-4F87-436B-95B2-7401A857B582}"/>
              </a:ext>
            </a:extLst>
          </p:cNvPr>
          <p:cNvPicPr>
            <a:picLocks noChangeAspect="1"/>
          </p:cNvPicPr>
          <p:nvPr/>
        </p:nvPicPr>
        <p:blipFill>
          <a:blip r:embed="rId6"/>
          <a:stretch>
            <a:fillRect/>
          </a:stretch>
        </p:blipFill>
        <p:spPr>
          <a:xfrm>
            <a:off x="9636979" y="1583952"/>
            <a:ext cx="1696029" cy="1692582"/>
          </a:xfrm>
          <a:prstGeom prst="rect">
            <a:avLst/>
          </a:prstGeom>
        </p:spPr>
      </p:pic>
      <p:pic>
        <p:nvPicPr>
          <p:cNvPr id="8" name="Picture 7">
            <a:extLst>
              <a:ext uri="{FF2B5EF4-FFF2-40B4-BE49-F238E27FC236}">
                <a16:creationId xmlns:a16="http://schemas.microsoft.com/office/drawing/2014/main" id="{7E84AF5C-1B89-4E70-9622-2A315C14C79C}"/>
              </a:ext>
            </a:extLst>
          </p:cNvPr>
          <p:cNvPicPr>
            <a:picLocks noChangeAspect="1"/>
          </p:cNvPicPr>
          <p:nvPr/>
        </p:nvPicPr>
        <p:blipFill>
          <a:blip r:embed="rId7"/>
          <a:stretch>
            <a:fillRect/>
          </a:stretch>
        </p:blipFill>
        <p:spPr>
          <a:xfrm>
            <a:off x="6534978" y="1632313"/>
            <a:ext cx="1373193" cy="2161018"/>
          </a:xfrm>
          <a:prstGeom prst="rect">
            <a:avLst/>
          </a:prstGeom>
        </p:spPr>
      </p:pic>
      <p:pic>
        <p:nvPicPr>
          <p:cNvPr id="9" name="Picture 8">
            <a:extLst>
              <a:ext uri="{FF2B5EF4-FFF2-40B4-BE49-F238E27FC236}">
                <a16:creationId xmlns:a16="http://schemas.microsoft.com/office/drawing/2014/main" id="{2E64B852-B065-483C-A3F5-4207F7DB237C}"/>
              </a:ext>
            </a:extLst>
          </p:cNvPr>
          <p:cNvPicPr>
            <a:picLocks noChangeAspect="1"/>
          </p:cNvPicPr>
          <p:nvPr/>
        </p:nvPicPr>
        <p:blipFill>
          <a:blip r:embed="rId8"/>
          <a:stretch>
            <a:fillRect/>
          </a:stretch>
        </p:blipFill>
        <p:spPr>
          <a:xfrm>
            <a:off x="6534978" y="4630808"/>
            <a:ext cx="1762666" cy="1799388"/>
          </a:xfrm>
          <a:prstGeom prst="rect">
            <a:avLst/>
          </a:prstGeom>
        </p:spPr>
      </p:pic>
      <p:pic>
        <p:nvPicPr>
          <p:cNvPr id="10" name="Picture 9">
            <a:extLst>
              <a:ext uri="{FF2B5EF4-FFF2-40B4-BE49-F238E27FC236}">
                <a16:creationId xmlns:a16="http://schemas.microsoft.com/office/drawing/2014/main" id="{43B8D7A4-1DB9-4D37-9542-1507C0AF3F78}"/>
              </a:ext>
            </a:extLst>
          </p:cNvPr>
          <p:cNvPicPr>
            <a:picLocks noChangeAspect="1"/>
          </p:cNvPicPr>
          <p:nvPr/>
        </p:nvPicPr>
        <p:blipFill>
          <a:blip r:embed="rId9"/>
          <a:stretch>
            <a:fillRect/>
          </a:stretch>
        </p:blipFill>
        <p:spPr>
          <a:xfrm>
            <a:off x="3483768" y="3980751"/>
            <a:ext cx="2393807" cy="1219401"/>
          </a:xfrm>
          <a:prstGeom prst="rect">
            <a:avLst/>
          </a:prstGeom>
        </p:spPr>
      </p:pic>
      <p:sp>
        <p:nvSpPr>
          <p:cNvPr id="11" name="TextBox 10">
            <a:extLst>
              <a:ext uri="{FF2B5EF4-FFF2-40B4-BE49-F238E27FC236}">
                <a16:creationId xmlns:a16="http://schemas.microsoft.com/office/drawing/2014/main" id="{7028EB64-4958-4C6C-A615-4509D5A35048}"/>
              </a:ext>
            </a:extLst>
          </p:cNvPr>
          <p:cNvSpPr txBox="1"/>
          <p:nvPr/>
        </p:nvSpPr>
        <p:spPr>
          <a:xfrm>
            <a:off x="1304014" y="1399430"/>
            <a:ext cx="1696029" cy="369332"/>
          </a:xfrm>
          <a:prstGeom prst="rect">
            <a:avLst/>
          </a:prstGeom>
          <a:noFill/>
        </p:spPr>
        <p:txBody>
          <a:bodyPr wrap="square" rtlCol="0">
            <a:spAutoFit/>
          </a:bodyPr>
          <a:lstStyle/>
          <a:p>
            <a:r>
              <a:rPr lang="en-GB" dirty="0"/>
              <a:t>Cylinder</a:t>
            </a:r>
          </a:p>
        </p:txBody>
      </p:sp>
      <p:sp>
        <p:nvSpPr>
          <p:cNvPr id="12" name="TextBox 11">
            <a:extLst>
              <a:ext uri="{FF2B5EF4-FFF2-40B4-BE49-F238E27FC236}">
                <a16:creationId xmlns:a16="http://schemas.microsoft.com/office/drawing/2014/main" id="{C91AAA29-586D-487D-ADE8-407E0C562A84}"/>
              </a:ext>
            </a:extLst>
          </p:cNvPr>
          <p:cNvSpPr txBox="1"/>
          <p:nvPr/>
        </p:nvSpPr>
        <p:spPr>
          <a:xfrm>
            <a:off x="3960994" y="1679427"/>
            <a:ext cx="1696029" cy="369332"/>
          </a:xfrm>
          <a:prstGeom prst="rect">
            <a:avLst/>
          </a:prstGeom>
          <a:noFill/>
        </p:spPr>
        <p:txBody>
          <a:bodyPr wrap="square" rtlCol="0">
            <a:spAutoFit/>
          </a:bodyPr>
          <a:lstStyle/>
          <a:p>
            <a:r>
              <a:rPr lang="en-GB" dirty="0"/>
              <a:t>Cube</a:t>
            </a:r>
          </a:p>
        </p:txBody>
      </p:sp>
      <p:sp>
        <p:nvSpPr>
          <p:cNvPr id="13" name="TextBox 12">
            <a:extLst>
              <a:ext uri="{FF2B5EF4-FFF2-40B4-BE49-F238E27FC236}">
                <a16:creationId xmlns:a16="http://schemas.microsoft.com/office/drawing/2014/main" id="{E8353FB6-7269-4840-81DE-7B2D30916D9E}"/>
              </a:ext>
            </a:extLst>
          </p:cNvPr>
          <p:cNvSpPr txBox="1"/>
          <p:nvPr/>
        </p:nvSpPr>
        <p:spPr>
          <a:xfrm>
            <a:off x="7364272" y="1552584"/>
            <a:ext cx="1696029" cy="369332"/>
          </a:xfrm>
          <a:prstGeom prst="rect">
            <a:avLst/>
          </a:prstGeom>
          <a:noFill/>
        </p:spPr>
        <p:txBody>
          <a:bodyPr wrap="square" rtlCol="0">
            <a:spAutoFit/>
          </a:bodyPr>
          <a:lstStyle/>
          <a:p>
            <a:r>
              <a:rPr lang="en-GB" dirty="0"/>
              <a:t>Cone</a:t>
            </a:r>
          </a:p>
        </p:txBody>
      </p:sp>
      <p:sp>
        <p:nvSpPr>
          <p:cNvPr id="14" name="TextBox 13">
            <a:extLst>
              <a:ext uri="{FF2B5EF4-FFF2-40B4-BE49-F238E27FC236}">
                <a16:creationId xmlns:a16="http://schemas.microsoft.com/office/drawing/2014/main" id="{D00F8537-B046-4926-833C-75D6A4711D7F}"/>
              </a:ext>
            </a:extLst>
          </p:cNvPr>
          <p:cNvSpPr txBox="1"/>
          <p:nvPr/>
        </p:nvSpPr>
        <p:spPr>
          <a:xfrm>
            <a:off x="8922145" y="2857788"/>
            <a:ext cx="1696029" cy="369332"/>
          </a:xfrm>
          <a:prstGeom prst="rect">
            <a:avLst/>
          </a:prstGeom>
          <a:noFill/>
        </p:spPr>
        <p:txBody>
          <a:bodyPr wrap="square" rtlCol="0">
            <a:spAutoFit/>
          </a:bodyPr>
          <a:lstStyle/>
          <a:p>
            <a:r>
              <a:rPr lang="en-GB" dirty="0"/>
              <a:t>Sphere</a:t>
            </a:r>
          </a:p>
        </p:txBody>
      </p:sp>
      <p:sp>
        <p:nvSpPr>
          <p:cNvPr id="15" name="TextBox 14">
            <a:extLst>
              <a:ext uri="{FF2B5EF4-FFF2-40B4-BE49-F238E27FC236}">
                <a16:creationId xmlns:a16="http://schemas.microsoft.com/office/drawing/2014/main" id="{965AE1D3-440C-4F29-AB10-27EF96E14B42}"/>
              </a:ext>
            </a:extLst>
          </p:cNvPr>
          <p:cNvSpPr txBox="1"/>
          <p:nvPr/>
        </p:nvSpPr>
        <p:spPr>
          <a:xfrm>
            <a:off x="311106" y="4307642"/>
            <a:ext cx="1696029" cy="646331"/>
          </a:xfrm>
          <a:prstGeom prst="rect">
            <a:avLst/>
          </a:prstGeom>
          <a:noFill/>
        </p:spPr>
        <p:txBody>
          <a:bodyPr wrap="square" rtlCol="0">
            <a:spAutoFit/>
          </a:bodyPr>
          <a:lstStyle/>
          <a:p>
            <a:r>
              <a:rPr lang="en-GB" dirty="0"/>
              <a:t>Square based pyramid</a:t>
            </a:r>
          </a:p>
        </p:txBody>
      </p:sp>
      <p:sp>
        <p:nvSpPr>
          <p:cNvPr id="16" name="TextBox 15">
            <a:extLst>
              <a:ext uri="{FF2B5EF4-FFF2-40B4-BE49-F238E27FC236}">
                <a16:creationId xmlns:a16="http://schemas.microsoft.com/office/drawing/2014/main" id="{ED66C276-47FA-42B6-9164-01D1755EEB48}"/>
              </a:ext>
            </a:extLst>
          </p:cNvPr>
          <p:cNvSpPr txBox="1"/>
          <p:nvPr/>
        </p:nvSpPr>
        <p:spPr>
          <a:xfrm>
            <a:off x="3832656" y="5384768"/>
            <a:ext cx="1696029" cy="369332"/>
          </a:xfrm>
          <a:prstGeom prst="rect">
            <a:avLst/>
          </a:prstGeom>
          <a:noFill/>
        </p:spPr>
        <p:txBody>
          <a:bodyPr wrap="square" rtlCol="0">
            <a:spAutoFit/>
          </a:bodyPr>
          <a:lstStyle/>
          <a:p>
            <a:r>
              <a:rPr lang="en-GB" dirty="0"/>
              <a:t>Triangular Prism</a:t>
            </a:r>
          </a:p>
        </p:txBody>
      </p:sp>
      <p:sp>
        <p:nvSpPr>
          <p:cNvPr id="17" name="TextBox 16">
            <a:extLst>
              <a:ext uri="{FF2B5EF4-FFF2-40B4-BE49-F238E27FC236}">
                <a16:creationId xmlns:a16="http://schemas.microsoft.com/office/drawing/2014/main" id="{78F6DD80-7948-4A3C-B24F-14872EFBAC36}"/>
              </a:ext>
            </a:extLst>
          </p:cNvPr>
          <p:cNvSpPr txBox="1"/>
          <p:nvPr/>
        </p:nvSpPr>
        <p:spPr>
          <a:xfrm>
            <a:off x="8212286" y="6107030"/>
            <a:ext cx="1696029" cy="646331"/>
          </a:xfrm>
          <a:prstGeom prst="rect">
            <a:avLst/>
          </a:prstGeom>
          <a:noFill/>
        </p:spPr>
        <p:txBody>
          <a:bodyPr wrap="square" rtlCol="0">
            <a:spAutoFit/>
          </a:bodyPr>
          <a:lstStyle/>
          <a:p>
            <a:r>
              <a:rPr lang="en-GB" dirty="0"/>
              <a:t>Triangular based pyramid</a:t>
            </a:r>
          </a:p>
        </p:txBody>
      </p:sp>
      <p:sp>
        <p:nvSpPr>
          <p:cNvPr id="18" name="TextBox 17">
            <a:extLst>
              <a:ext uri="{FF2B5EF4-FFF2-40B4-BE49-F238E27FC236}">
                <a16:creationId xmlns:a16="http://schemas.microsoft.com/office/drawing/2014/main" id="{F8538527-9DEE-4185-8DA1-6EEE09800C60}"/>
              </a:ext>
            </a:extLst>
          </p:cNvPr>
          <p:cNvSpPr txBox="1"/>
          <p:nvPr/>
        </p:nvSpPr>
        <p:spPr>
          <a:xfrm>
            <a:off x="8570401" y="4074432"/>
            <a:ext cx="1696029" cy="369332"/>
          </a:xfrm>
          <a:prstGeom prst="rect">
            <a:avLst/>
          </a:prstGeom>
          <a:noFill/>
        </p:spPr>
        <p:txBody>
          <a:bodyPr wrap="square" rtlCol="0">
            <a:spAutoFit/>
          </a:bodyPr>
          <a:lstStyle/>
          <a:p>
            <a:r>
              <a:rPr lang="en-GB" dirty="0"/>
              <a:t>Cuboid</a:t>
            </a:r>
          </a:p>
        </p:txBody>
      </p:sp>
    </p:spTree>
    <p:extLst>
      <p:ext uri="{BB962C8B-B14F-4D97-AF65-F5344CB8AC3E}">
        <p14:creationId xmlns:p14="http://schemas.microsoft.com/office/powerpoint/2010/main" val="1424717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F8EA-DF5B-43BC-9D69-F795F98156B2}"/>
              </a:ext>
            </a:extLst>
          </p:cNvPr>
          <p:cNvSpPr>
            <a:spLocks noGrp="1"/>
          </p:cNvSpPr>
          <p:nvPr>
            <p:ph type="title"/>
          </p:nvPr>
        </p:nvSpPr>
        <p:spPr/>
        <p:txBody>
          <a:bodyPr/>
          <a:lstStyle/>
          <a:p>
            <a:r>
              <a:rPr lang="en-GB" b="1" dirty="0"/>
              <a:t>Let’s recap!</a:t>
            </a:r>
          </a:p>
        </p:txBody>
      </p:sp>
      <p:sp>
        <p:nvSpPr>
          <p:cNvPr id="3" name="Content Placeholder 2">
            <a:extLst>
              <a:ext uri="{FF2B5EF4-FFF2-40B4-BE49-F238E27FC236}">
                <a16:creationId xmlns:a16="http://schemas.microsoft.com/office/drawing/2014/main" id="{9890B7E9-CB20-4158-8DE9-4BF2701E49C8}"/>
              </a:ext>
            </a:extLst>
          </p:cNvPr>
          <p:cNvSpPr>
            <a:spLocks noGrp="1"/>
          </p:cNvSpPr>
          <p:nvPr>
            <p:ph idx="1"/>
          </p:nvPr>
        </p:nvSpPr>
        <p:spPr/>
        <p:txBody>
          <a:bodyPr/>
          <a:lstStyle/>
          <a:p>
            <a:r>
              <a:rPr lang="en-GB" dirty="0">
                <a:solidFill>
                  <a:srgbClr val="FF0000"/>
                </a:solidFill>
              </a:rPr>
              <a:t>Faces</a:t>
            </a:r>
            <a:r>
              <a:rPr lang="en-GB" dirty="0"/>
              <a:t> are the flat surfaces on a 3D shape.</a:t>
            </a:r>
          </a:p>
          <a:p>
            <a:endParaRPr lang="en-GB" dirty="0"/>
          </a:p>
          <a:p>
            <a:endParaRPr lang="en-GB" dirty="0"/>
          </a:p>
          <a:p>
            <a:r>
              <a:rPr lang="en-GB" dirty="0">
                <a:solidFill>
                  <a:srgbClr val="00B050"/>
                </a:solidFill>
              </a:rPr>
              <a:t>Edges</a:t>
            </a:r>
            <a:r>
              <a:rPr lang="en-GB" dirty="0"/>
              <a:t> are where the faces meet </a:t>
            </a:r>
            <a:r>
              <a:rPr lang="en-GB" dirty="0" err="1"/>
              <a:t>eachother</a:t>
            </a:r>
            <a:r>
              <a:rPr lang="en-GB" dirty="0"/>
              <a:t>.</a:t>
            </a:r>
          </a:p>
          <a:p>
            <a:endParaRPr lang="en-GB" dirty="0"/>
          </a:p>
          <a:p>
            <a:endParaRPr lang="en-GB" dirty="0"/>
          </a:p>
          <a:p>
            <a:r>
              <a:rPr lang="en-GB" dirty="0">
                <a:solidFill>
                  <a:srgbClr val="0070C0"/>
                </a:solidFill>
              </a:rPr>
              <a:t>Vertices</a:t>
            </a:r>
            <a:r>
              <a:rPr lang="en-GB" dirty="0"/>
              <a:t> are the pointy bits!</a:t>
            </a:r>
          </a:p>
        </p:txBody>
      </p:sp>
      <p:pic>
        <p:nvPicPr>
          <p:cNvPr id="4" name="Picture 3">
            <a:extLst>
              <a:ext uri="{FF2B5EF4-FFF2-40B4-BE49-F238E27FC236}">
                <a16:creationId xmlns:a16="http://schemas.microsoft.com/office/drawing/2014/main" id="{6893F70F-E1E8-402B-8181-63F876E8482D}"/>
              </a:ext>
            </a:extLst>
          </p:cNvPr>
          <p:cNvPicPr>
            <a:picLocks noChangeAspect="1"/>
          </p:cNvPicPr>
          <p:nvPr/>
        </p:nvPicPr>
        <p:blipFill>
          <a:blip r:embed="rId2"/>
          <a:stretch>
            <a:fillRect/>
          </a:stretch>
        </p:blipFill>
        <p:spPr>
          <a:xfrm>
            <a:off x="8745001" y="960226"/>
            <a:ext cx="1554625" cy="1595861"/>
          </a:xfrm>
          <a:prstGeom prst="rect">
            <a:avLst/>
          </a:prstGeom>
        </p:spPr>
      </p:pic>
      <p:pic>
        <p:nvPicPr>
          <p:cNvPr id="5" name="Picture 4">
            <a:extLst>
              <a:ext uri="{FF2B5EF4-FFF2-40B4-BE49-F238E27FC236}">
                <a16:creationId xmlns:a16="http://schemas.microsoft.com/office/drawing/2014/main" id="{82D0FDDD-0521-4475-B2DB-7DBDF47439D1}"/>
              </a:ext>
            </a:extLst>
          </p:cNvPr>
          <p:cNvPicPr>
            <a:picLocks noChangeAspect="1"/>
          </p:cNvPicPr>
          <p:nvPr/>
        </p:nvPicPr>
        <p:blipFill>
          <a:blip r:embed="rId2"/>
          <a:stretch>
            <a:fillRect/>
          </a:stretch>
        </p:blipFill>
        <p:spPr>
          <a:xfrm>
            <a:off x="8745000" y="2928620"/>
            <a:ext cx="1554625" cy="1595861"/>
          </a:xfrm>
          <a:prstGeom prst="rect">
            <a:avLst/>
          </a:prstGeom>
        </p:spPr>
      </p:pic>
      <p:pic>
        <p:nvPicPr>
          <p:cNvPr id="6" name="Picture 5">
            <a:extLst>
              <a:ext uri="{FF2B5EF4-FFF2-40B4-BE49-F238E27FC236}">
                <a16:creationId xmlns:a16="http://schemas.microsoft.com/office/drawing/2014/main" id="{03195309-6650-418F-A6F3-051ADB627DC5}"/>
              </a:ext>
            </a:extLst>
          </p:cNvPr>
          <p:cNvPicPr>
            <a:picLocks noChangeAspect="1"/>
          </p:cNvPicPr>
          <p:nvPr/>
        </p:nvPicPr>
        <p:blipFill>
          <a:blip r:embed="rId2"/>
          <a:stretch>
            <a:fillRect/>
          </a:stretch>
        </p:blipFill>
        <p:spPr>
          <a:xfrm>
            <a:off x="8725164" y="4897014"/>
            <a:ext cx="1554625" cy="1595861"/>
          </a:xfrm>
          <a:prstGeom prst="rect">
            <a:avLst/>
          </a:prstGeom>
        </p:spPr>
      </p:pic>
      <p:cxnSp>
        <p:nvCxnSpPr>
          <p:cNvPr id="8" name="Straight Arrow Connector 7">
            <a:extLst>
              <a:ext uri="{FF2B5EF4-FFF2-40B4-BE49-F238E27FC236}">
                <a16:creationId xmlns:a16="http://schemas.microsoft.com/office/drawing/2014/main" id="{89EB2165-E17B-497B-B19A-5B08E6E1B0F6}"/>
              </a:ext>
            </a:extLst>
          </p:cNvPr>
          <p:cNvCxnSpPr>
            <a:cxnSpLocks/>
          </p:cNvCxnSpPr>
          <p:nvPr/>
        </p:nvCxnSpPr>
        <p:spPr>
          <a:xfrm flipV="1">
            <a:off x="7323151" y="1758156"/>
            <a:ext cx="1789044" cy="3489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7254E3-914F-42BB-8E68-0564F7E26F82}"/>
              </a:ext>
            </a:extLst>
          </p:cNvPr>
          <p:cNvCxnSpPr>
            <a:cxnSpLocks/>
          </p:cNvCxnSpPr>
          <p:nvPr/>
        </p:nvCxnSpPr>
        <p:spPr>
          <a:xfrm>
            <a:off x="7593496" y="3707607"/>
            <a:ext cx="1894993" cy="28798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A2C1057-7DDB-4FB9-9D12-9021FA7D0918}"/>
              </a:ext>
            </a:extLst>
          </p:cNvPr>
          <p:cNvCxnSpPr>
            <a:cxnSpLocks/>
          </p:cNvCxnSpPr>
          <p:nvPr/>
        </p:nvCxnSpPr>
        <p:spPr>
          <a:xfrm>
            <a:off x="5756744" y="5234202"/>
            <a:ext cx="2968419"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85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alpha val="53000"/>
          </a:srgb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8B35E-3D1C-4E2D-B01C-1D0F0ABDF3F4}"/>
              </a:ext>
            </a:extLst>
          </p:cNvPr>
          <p:cNvPicPr>
            <a:picLocks noChangeAspect="1"/>
          </p:cNvPicPr>
          <p:nvPr/>
        </p:nvPicPr>
        <p:blipFill>
          <a:blip r:embed="rId2"/>
          <a:stretch>
            <a:fillRect/>
          </a:stretch>
        </p:blipFill>
        <p:spPr>
          <a:xfrm rot="1862682">
            <a:off x="4898071" y="2441732"/>
            <a:ext cx="2688571" cy="1357028"/>
          </a:xfrm>
          <a:prstGeom prst="rect">
            <a:avLst/>
          </a:prstGeom>
        </p:spPr>
      </p:pic>
      <p:sp>
        <p:nvSpPr>
          <p:cNvPr id="3" name="TextBox 2">
            <a:extLst>
              <a:ext uri="{FF2B5EF4-FFF2-40B4-BE49-F238E27FC236}">
                <a16:creationId xmlns:a16="http://schemas.microsoft.com/office/drawing/2014/main" id="{B2FDE405-1F23-40CC-8A3B-14F8883BB493}"/>
              </a:ext>
            </a:extLst>
          </p:cNvPr>
          <p:cNvSpPr txBox="1"/>
          <p:nvPr/>
        </p:nvSpPr>
        <p:spPr>
          <a:xfrm>
            <a:off x="604299" y="0"/>
            <a:ext cx="6838122" cy="1323439"/>
          </a:xfrm>
          <a:prstGeom prst="rect">
            <a:avLst/>
          </a:prstGeom>
          <a:noFill/>
        </p:spPr>
        <p:txBody>
          <a:bodyPr wrap="square" rtlCol="0">
            <a:spAutoFit/>
          </a:bodyPr>
          <a:lstStyle/>
          <a:p>
            <a:pPr algn="ctr"/>
            <a:r>
              <a:rPr lang="en-GB" sz="4000" b="1" dirty="0"/>
              <a:t>Can you find any of these 3D shapes in your home?</a:t>
            </a:r>
          </a:p>
        </p:txBody>
      </p:sp>
      <p:pic>
        <p:nvPicPr>
          <p:cNvPr id="4" name="Picture 3">
            <a:extLst>
              <a:ext uri="{FF2B5EF4-FFF2-40B4-BE49-F238E27FC236}">
                <a16:creationId xmlns:a16="http://schemas.microsoft.com/office/drawing/2014/main" id="{48E8CD3B-A65E-40CD-B9B4-F0E50F7B6684}"/>
              </a:ext>
            </a:extLst>
          </p:cNvPr>
          <p:cNvPicPr>
            <a:picLocks noChangeAspect="1"/>
          </p:cNvPicPr>
          <p:nvPr/>
        </p:nvPicPr>
        <p:blipFill>
          <a:blip r:embed="rId3"/>
          <a:stretch>
            <a:fillRect/>
          </a:stretch>
        </p:blipFill>
        <p:spPr>
          <a:xfrm>
            <a:off x="439198" y="2535179"/>
            <a:ext cx="1106225" cy="1892577"/>
          </a:xfrm>
          <a:prstGeom prst="rect">
            <a:avLst/>
          </a:prstGeom>
        </p:spPr>
      </p:pic>
      <p:pic>
        <p:nvPicPr>
          <p:cNvPr id="5" name="Picture 4">
            <a:extLst>
              <a:ext uri="{FF2B5EF4-FFF2-40B4-BE49-F238E27FC236}">
                <a16:creationId xmlns:a16="http://schemas.microsoft.com/office/drawing/2014/main" id="{EBEDBEF4-C085-460A-A030-083AFDDB99DD}"/>
              </a:ext>
            </a:extLst>
          </p:cNvPr>
          <p:cNvPicPr>
            <a:picLocks noChangeAspect="1"/>
          </p:cNvPicPr>
          <p:nvPr/>
        </p:nvPicPr>
        <p:blipFill>
          <a:blip r:embed="rId4"/>
          <a:stretch>
            <a:fillRect/>
          </a:stretch>
        </p:blipFill>
        <p:spPr>
          <a:xfrm>
            <a:off x="2047180" y="3182820"/>
            <a:ext cx="1554625" cy="1595861"/>
          </a:xfrm>
          <a:prstGeom prst="rect">
            <a:avLst/>
          </a:prstGeom>
        </p:spPr>
      </p:pic>
      <p:pic>
        <p:nvPicPr>
          <p:cNvPr id="6" name="Picture 5">
            <a:extLst>
              <a:ext uri="{FF2B5EF4-FFF2-40B4-BE49-F238E27FC236}">
                <a16:creationId xmlns:a16="http://schemas.microsoft.com/office/drawing/2014/main" id="{48DDEC77-01C1-4E08-9665-F9766295F38A}"/>
              </a:ext>
            </a:extLst>
          </p:cNvPr>
          <p:cNvPicPr>
            <a:picLocks noChangeAspect="1"/>
          </p:cNvPicPr>
          <p:nvPr/>
        </p:nvPicPr>
        <p:blipFill>
          <a:blip r:embed="rId5"/>
          <a:stretch>
            <a:fillRect/>
          </a:stretch>
        </p:blipFill>
        <p:spPr>
          <a:xfrm>
            <a:off x="226690" y="4630808"/>
            <a:ext cx="1822781" cy="1906758"/>
          </a:xfrm>
          <a:prstGeom prst="rect">
            <a:avLst/>
          </a:prstGeom>
        </p:spPr>
      </p:pic>
      <p:pic>
        <p:nvPicPr>
          <p:cNvPr id="7" name="Picture 6">
            <a:extLst>
              <a:ext uri="{FF2B5EF4-FFF2-40B4-BE49-F238E27FC236}">
                <a16:creationId xmlns:a16="http://schemas.microsoft.com/office/drawing/2014/main" id="{FB327CC0-4F87-436B-95B2-7401A857B582}"/>
              </a:ext>
            </a:extLst>
          </p:cNvPr>
          <p:cNvPicPr>
            <a:picLocks noChangeAspect="1"/>
          </p:cNvPicPr>
          <p:nvPr/>
        </p:nvPicPr>
        <p:blipFill>
          <a:blip r:embed="rId6"/>
          <a:stretch>
            <a:fillRect/>
          </a:stretch>
        </p:blipFill>
        <p:spPr>
          <a:xfrm>
            <a:off x="5311929" y="4639186"/>
            <a:ext cx="1696029" cy="1692582"/>
          </a:xfrm>
          <a:prstGeom prst="rect">
            <a:avLst/>
          </a:prstGeom>
        </p:spPr>
      </p:pic>
      <p:pic>
        <p:nvPicPr>
          <p:cNvPr id="8" name="Picture 7">
            <a:extLst>
              <a:ext uri="{FF2B5EF4-FFF2-40B4-BE49-F238E27FC236}">
                <a16:creationId xmlns:a16="http://schemas.microsoft.com/office/drawing/2014/main" id="{7E84AF5C-1B89-4E70-9622-2A315C14C79C}"/>
              </a:ext>
            </a:extLst>
          </p:cNvPr>
          <p:cNvPicPr>
            <a:picLocks noChangeAspect="1"/>
          </p:cNvPicPr>
          <p:nvPr/>
        </p:nvPicPr>
        <p:blipFill>
          <a:blip r:embed="rId7"/>
          <a:stretch>
            <a:fillRect/>
          </a:stretch>
        </p:blipFill>
        <p:spPr>
          <a:xfrm>
            <a:off x="4103562" y="2535179"/>
            <a:ext cx="1373193" cy="2161018"/>
          </a:xfrm>
          <a:prstGeom prst="rect">
            <a:avLst/>
          </a:prstGeom>
        </p:spPr>
      </p:pic>
      <p:pic>
        <p:nvPicPr>
          <p:cNvPr id="9" name="Picture 8">
            <a:extLst>
              <a:ext uri="{FF2B5EF4-FFF2-40B4-BE49-F238E27FC236}">
                <a16:creationId xmlns:a16="http://schemas.microsoft.com/office/drawing/2014/main" id="{2E64B852-B065-483C-A3F5-4207F7DB237C}"/>
              </a:ext>
            </a:extLst>
          </p:cNvPr>
          <p:cNvPicPr>
            <a:picLocks noChangeAspect="1"/>
          </p:cNvPicPr>
          <p:nvPr/>
        </p:nvPicPr>
        <p:blipFill>
          <a:blip r:embed="rId8"/>
          <a:stretch>
            <a:fillRect/>
          </a:stretch>
        </p:blipFill>
        <p:spPr>
          <a:xfrm>
            <a:off x="1897810" y="1383432"/>
            <a:ext cx="1762666" cy="1799388"/>
          </a:xfrm>
          <a:prstGeom prst="rect">
            <a:avLst/>
          </a:prstGeom>
        </p:spPr>
      </p:pic>
      <p:pic>
        <p:nvPicPr>
          <p:cNvPr id="10" name="Picture 9">
            <a:extLst>
              <a:ext uri="{FF2B5EF4-FFF2-40B4-BE49-F238E27FC236}">
                <a16:creationId xmlns:a16="http://schemas.microsoft.com/office/drawing/2014/main" id="{43B8D7A4-1DB9-4D37-9542-1507C0AF3F78}"/>
              </a:ext>
            </a:extLst>
          </p:cNvPr>
          <p:cNvPicPr>
            <a:picLocks noChangeAspect="1"/>
          </p:cNvPicPr>
          <p:nvPr/>
        </p:nvPicPr>
        <p:blipFill>
          <a:blip r:embed="rId9"/>
          <a:stretch>
            <a:fillRect/>
          </a:stretch>
        </p:blipFill>
        <p:spPr>
          <a:xfrm>
            <a:off x="2404901" y="5014764"/>
            <a:ext cx="2393807" cy="121940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9EFDB4E1-FDB5-4F43-99AA-4CA503E018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06586" y="-6397"/>
            <a:ext cx="5221526" cy="6864397"/>
          </a:xfrm>
          <a:prstGeom prst="rect">
            <a:avLst/>
          </a:prstGeom>
        </p:spPr>
      </p:pic>
    </p:spTree>
    <p:extLst>
      <p:ext uri="{BB962C8B-B14F-4D97-AF65-F5344CB8AC3E}">
        <p14:creationId xmlns:p14="http://schemas.microsoft.com/office/powerpoint/2010/main" val="64156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Home Learning Reminders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3"/>
            <a:ext cx="5297244" cy="4049881"/>
          </a:xfrm>
        </p:spPr>
        <p:txBody>
          <a:bodyPr>
            <a:normAutofit/>
          </a:bodyPr>
          <a:lstStyle/>
          <a:p>
            <a:r>
              <a:rPr lang="en-GB" dirty="0"/>
              <a:t>Don’t forget to read every day to an adult or sibling!</a:t>
            </a:r>
          </a:p>
          <a:p>
            <a:r>
              <a:rPr lang="en-GB" dirty="0"/>
              <a:t>Practice your times tables every day!</a:t>
            </a:r>
          </a:p>
          <a:p>
            <a:r>
              <a:rPr lang="en-GB" dirty="0"/>
              <a:t>Continue to practice your spellings!</a:t>
            </a:r>
          </a:p>
          <a:p>
            <a:r>
              <a:rPr lang="en-GB" dirty="0"/>
              <a:t>Work through your maths bond and arithmetic books at your own pace.</a:t>
            </a:r>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2">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251963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D7B5-7F2B-4812-975B-2A4A52133E33}"/>
              </a:ext>
            </a:extLst>
          </p:cNvPr>
          <p:cNvSpPr>
            <a:spLocks noGrp="1"/>
          </p:cNvSpPr>
          <p:nvPr>
            <p:ph type="title"/>
          </p:nvPr>
        </p:nvSpPr>
        <p:spPr>
          <a:xfrm>
            <a:off x="198120" y="474853"/>
            <a:ext cx="4081272" cy="1262507"/>
          </a:xfrm>
        </p:spPr>
        <p:txBody>
          <a:bodyPr>
            <a:normAutofit fontScale="90000"/>
          </a:bodyPr>
          <a:lstStyle/>
          <a:p>
            <a:pPr algn="ctr"/>
            <a:r>
              <a:rPr lang="en-GB" dirty="0"/>
              <a:t>How many </a:t>
            </a:r>
            <a:r>
              <a:rPr lang="en-GB" dirty="0">
                <a:solidFill>
                  <a:srgbClr val="FF0000"/>
                </a:solidFill>
              </a:rPr>
              <a:t>faces</a:t>
            </a:r>
            <a:r>
              <a:rPr lang="en-GB" dirty="0"/>
              <a:t> does this shape have?</a:t>
            </a:r>
          </a:p>
        </p:txBody>
      </p:sp>
      <p:pic>
        <p:nvPicPr>
          <p:cNvPr id="4" name="Picture 3">
            <a:extLst>
              <a:ext uri="{FF2B5EF4-FFF2-40B4-BE49-F238E27FC236}">
                <a16:creationId xmlns:a16="http://schemas.microsoft.com/office/drawing/2014/main" id="{EA5A9FE0-F6FE-47EB-AF95-758DCF1188C5}"/>
              </a:ext>
            </a:extLst>
          </p:cNvPr>
          <p:cNvPicPr>
            <a:picLocks noChangeAspect="1"/>
          </p:cNvPicPr>
          <p:nvPr/>
        </p:nvPicPr>
        <p:blipFill>
          <a:blip r:embed="rId2"/>
          <a:stretch>
            <a:fillRect/>
          </a:stretch>
        </p:blipFill>
        <p:spPr>
          <a:xfrm>
            <a:off x="1379668" y="2109861"/>
            <a:ext cx="1554625" cy="1595861"/>
          </a:xfrm>
          <a:prstGeom prst="rect">
            <a:avLst/>
          </a:prstGeom>
        </p:spPr>
      </p:pic>
      <p:sp>
        <p:nvSpPr>
          <p:cNvPr id="6" name="Title 1">
            <a:extLst>
              <a:ext uri="{FF2B5EF4-FFF2-40B4-BE49-F238E27FC236}">
                <a16:creationId xmlns:a16="http://schemas.microsoft.com/office/drawing/2014/main" id="{FA8D4360-8950-4D93-9893-0646DFA2E99F}"/>
              </a:ext>
            </a:extLst>
          </p:cNvPr>
          <p:cNvSpPr txBox="1">
            <a:spLocks/>
          </p:cNvSpPr>
          <p:nvPr/>
        </p:nvSpPr>
        <p:spPr>
          <a:xfrm>
            <a:off x="3904488" y="2673259"/>
            <a:ext cx="3590544" cy="151148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FF0000"/>
                </a:solidFill>
              </a:rPr>
              <a:t>faces</a:t>
            </a:r>
            <a:r>
              <a:rPr lang="en-GB" dirty="0"/>
              <a:t> does this shape have?</a:t>
            </a:r>
          </a:p>
        </p:txBody>
      </p:sp>
      <p:pic>
        <p:nvPicPr>
          <p:cNvPr id="7" name="Picture 6">
            <a:extLst>
              <a:ext uri="{FF2B5EF4-FFF2-40B4-BE49-F238E27FC236}">
                <a16:creationId xmlns:a16="http://schemas.microsoft.com/office/drawing/2014/main" id="{B31832B6-FCE4-42ED-928A-AB9047571CCE}"/>
              </a:ext>
            </a:extLst>
          </p:cNvPr>
          <p:cNvPicPr>
            <a:picLocks noChangeAspect="1"/>
          </p:cNvPicPr>
          <p:nvPr/>
        </p:nvPicPr>
        <p:blipFill>
          <a:blip r:embed="rId3"/>
          <a:stretch>
            <a:fillRect/>
          </a:stretch>
        </p:blipFill>
        <p:spPr>
          <a:xfrm>
            <a:off x="4926706" y="4274192"/>
            <a:ext cx="1822781" cy="1906758"/>
          </a:xfrm>
          <a:prstGeom prst="rect">
            <a:avLst/>
          </a:prstGeom>
        </p:spPr>
      </p:pic>
      <p:sp>
        <p:nvSpPr>
          <p:cNvPr id="8" name="Title 1">
            <a:extLst>
              <a:ext uri="{FF2B5EF4-FFF2-40B4-BE49-F238E27FC236}">
                <a16:creationId xmlns:a16="http://schemas.microsoft.com/office/drawing/2014/main" id="{A8A8AE70-A5F8-437A-B379-75ED0AD4BB68}"/>
              </a:ext>
            </a:extLst>
          </p:cNvPr>
          <p:cNvSpPr txBox="1">
            <a:spLocks/>
          </p:cNvSpPr>
          <p:nvPr/>
        </p:nvSpPr>
        <p:spPr>
          <a:xfrm>
            <a:off x="7479792" y="474852"/>
            <a:ext cx="4145280" cy="163500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FF0000"/>
                </a:solidFill>
              </a:rPr>
              <a:t>faces</a:t>
            </a:r>
            <a:r>
              <a:rPr lang="en-GB" dirty="0"/>
              <a:t> does this shape have?</a:t>
            </a:r>
          </a:p>
        </p:txBody>
      </p:sp>
      <p:pic>
        <p:nvPicPr>
          <p:cNvPr id="9" name="Picture 8">
            <a:extLst>
              <a:ext uri="{FF2B5EF4-FFF2-40B4-BE49-F238E27FC236}">
                <a16:creationId xmlns:a16="http://schemas.microsoft.com/office/drawing/2014/main" id="{0F943DE0-F589-4ECC-B2E9-17A4A31A287B}"/>
              </a:ext>
            </a:extLst>
          </p:cNvPr>
          <p:cNvPicPr>
            <a:picLocks noChangeAspect="1"/>
          </p:cNvPicPr>
          <p:nvPr/>
        </p:nvPicPr>
        <p:blipFill>
          <a:blip r:embed="rId4"/>
          <a:stretch>
            <a:fillRect/>
          </a:stretch>
        </p:blipFill>
        <p:spPr>
          <a:xfrm>
            <a:off x="8704417" y="2234314"/>
            <a:ext cx="1696029" cy="1692582"/>
          </a:xfrm>
          <a:prstGeom prst="rect">
            <a:avLst/>
          </a:prstGeom>
        </p:spPr>
      </p:pic>
    </p:spTree>
    <p:extLst>
      <p:ext uri="{BB962C8B-B14F-4D97-AF65-F5344CB8AC3E}">
        <p14:creationId xmlns:p14="http://schemas.microsoft.com/office/powerpoint/2010/main" val="363882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D7B5-7F2B-4812-975B-2A4A52133E33}"/>
              </a:ext>
            </a:extLst>
          </p:cNvPr>
          <p:cNvSpPr>
            <a:spLocks noGrp="1"/>
          </p:cNvSpPr>
          <p:nvPr>
            <p:ph type="title"/>
          </p:nvPr>
        </p:nvSpPr>
        <p:spPr>
          <a:xfrm>
            <a:off x="198120" y="474853"/>
            <a:ext cx="4081272" cy="1262507"/>
          </a:xfrm>
        </p:spPr>
        <p:txBody>
          <a:bodyPr>
            <a:normAutofit fontScale="90000"/>
          </a:bodyPr>
          <a:lstStyle/>
          <a:p>
            <a:pPr algn="ctr"/>
            <a:r>
              <a:rPr lang="en-GB" dirty="0"/>
              <a:t>How many </a:t>
            </a:r>
            <a:r>
              <a:rPr lang="en-GB" dirty="0">
                <a:solidFill>
                  <a:srgbClr val="FF0000"/>
                </a:solidFill>
              </a:rPr>
              <a:t>faces</a:t>
            </a:r>
            <a:r>
              <a:rPr lang="en-GB" dirty="0"/>
              <a:t> does this shape have? </a:t>
            </a:r>
            <a:r>
              <a:rPr lang="en-GB" b="1" dirty="0"/>
              <a:t>6</a:t>
            </a:r>
          </a:p>
        </p:txBody>
      </p:sp>
      <p:pic>
        <p:nvPicPr>
          <p:cNvPr id="4" name="Picture 3">
            <a:extLst>
              <a:ext uri="{FF2B5EF4-FFF2-40B4-BE49-F238E27FC236}">
                <a16:creationId xmlns:a16="http://schemas.microsoft.com/office/drawing/2014/main" id="{EA5A9FE0-F6FE-47EB-AF95-758DCF1188C5}"/>
              </a:ext>
            </a:extLst>
          </p:cNvPr>
          <p:cNvPicPr>
            <a:picLocks noChangeAspect="1"/>
          </p:cNvPicPr>
          <p:nvPr/>
        </p:nvPicPr>
        <p:blipFill>
          <a:blip r:embed="rId2"/>
          <a:stretch>
            <a:fillRect/>
          </a:stretch>
        </p:blipFill>
        <p:spPr>
          <a:xfrm>
            <a:off x="1379668" y="2109861"/>
            <a:ext cx="1554625" cy="1595861"/>
          </a:xfrm>
          <a:prstGeom prst="rect">
            <a:avLst/>
          </a:prstGeom>
        </p:spPr>
      </p:pic>
      <p:sp>
        <p:nvSpPr>
          <p:cNvPr id="6" name="Title 1">
            <a:extLst>
              <a:ext uri="{FF2B5EF4-FFF2-40B4-BE49-F238E27FC236}">
                <a16:creationId xmlns:a16="http://schemas.microsoft.com/office/drawing/2014/main" id="{FA8D4360-8950-4D93-9893-0646DFA2E99F}"/>
              </a:ext>
            </a:extLst>
          </p:cNvPr>
          <p:cNvSpPr txBox="1">
            <a:spLocks/>
          </p:cNvSpPr>
          <p:nvPr/>
        </p:nvSpPr>
        <p:spPr>
          <a:xfrm>
            <a:off x="3904488" y="2673259"/>
            <a:ext cx="3590544" cy="151148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FF0000"/>
                </a:solidFill>
              </a:rPr>
              <a:t>faces</a:t>
            </a:r>
            <a:r>
              <a:rPr lang="en-GB" dirty="0"/>
              <a:t> does this shape have?</a:t>
            </a:r>
            <a:r>
              <a:rPr lang="en-GB" b="1" dirty="0"/>
              <a:t> 5</a:t>
            </a:r>
          </a:p>
        </p:txBody>
      </p:sp>
      <p:pic>
        <p:nvPicPr>
          <p:cNvPr id="7" name="Picture 6">
            <a:extLst>
              <a:ext uri="{FF2B5EF4-FFF2-40B4-BE49-F238E27FC236}">
                <a16:creationId xmlns:a16="http://schemas.microsoft.com/office/drawing/2014/main" id="{B31832B6-FCE4-42ED-928A-AB9047571CCE}"/>
              </a:ext>
            </a:extLst>
          </p:cNvPr>
          <p:cNvPicPr>
            <a:picLocks noChangeAspect="1"/>
          </p:cNvPicPr>
          <p:nvPr/>
        </p:nvPicPr>
        <p:blipFill>
          <a:blip r:embed="rId3"/>
          <a:stretch>
            <a:fillRect/>
          </a:stretch>
        </p:blipFill>
        <p:spPr>
          <a:xfrm>
            <a:off x="4926706" y="4274192"/>
            <a:ext cx="1822781" cy="1906758"/>
          </a:xfrm>
          <a:prstGeom prst="rect">
            <a:avLst/>
          </a:prstGeom>
        </p:spPr>
      </p:pic>
      <p:sp>
        <p:nvSpPr>
          <p:cNvPr id="8" name="Title 1">
            <a:extLst>
              <a:ext uri="{FF2B5EF4-FFF2-40B4-BE49-F238E27FC236}">
                <a16:creationId xmlns:a16="http://schemas.microsoft.com/office/drawing/2014/main" id="{A8A8AE70-A5F8-437A-B379-75ED0AD4BB68}"/>
              </a:ext>
            </a:extLst>
          </p:cNvPr>
          <p:cNvSpPr txBox="1">
            <a:spLocks/>
          </p:cNvSpPr>
          <p:nvPr/>
        </p:nvSpPr>
        <p:spPr>
          <a:xfrm>
            <a:off x="7479792" y="474852"/>
            <a:ext cx="4145280" cy="163500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FF0000"/>
                </a:solidFill>
              </a:rPr>
              <a:t>faces</a:t>
            </a:r>
            <a:r>
              <a:rPr lang="en-GB" dirty="0"/>
              <a:t> does this shape have? </a:t>
            </a:r>
            <a:r>
              <a:rPr lang="en-GB" b="1" dirty="0"/>
              <a:t>1</a:t>
            </a:r>
          </a:p>
        </p:txBody>
      </p:sp>
      <p:pic>
        <p:nvPicPr>
          <p:cNvPr id="9" name="Picture 8">
            <a:extLst>
              <a:ext uri="{FF2B5EF4-FFF2-40B4-BE49-F238E27FC236}">
                <a16:creationId xmlns:a16="http://schemas.microsoft.com/office/drawing/2014/main" id="{0F943DE0-F589-4ECC-B2E9-17A4A31A287B}"/>
              </a:ext>
            </a:extLst>
          </p:cNvPr>
          <p:cNvPicPr>
            <a:picLocks noChangeAspect="1"/>
          </p:cNvPicPr>
          <p:nvPr/>
        </p:nvPicPr>
        <p:blipFill>
          <a:blip r:embed="rId4"/>
          <a:stretch>
            <a:fillRect/>
          </a:stretch>
        </p:blipFill>
        <p:spPr>
          <a:xfrm>
            <a:off x="8704417" y="2234314"/>
            <a:ext cx="1696029" cy="1692582"/>
          </a:xfrm>
          <a:prstGeom prst="rect">
            <a:avLst/>
          </a:prstGeom>
        </p:spPr>
      </p:pic>
    </p:spTree>
    <p:extLst>
      <p:ext uri="{BB962C8B-B14F-4D97-AF65-F5344CB8AC3E}">
        <p14:creationId xmlns:p14="http://schemas.microsoft.com/office/powerpoint/2010/main" val="193405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D7B5-7F2B-4812-975B-2A4A52133E33}"/>
              </a:ext>
            </a:extLst>
          </p:cNvPr>
          <p:cNvSpPr>
            <a:spLocks noGrp="1"/>
          </p:cNvSpPr>
          <p:nvPr>
            <p:ph type="title"/>
          </p:nvPr>
        </p:nvSpPr>
        <p:spPr>
          <a:xfrm>
            <a:off x="198120" y="474853"/>
            <a:ext cx="4081272" cy="1262507"/>
          </a:xfrm>
        </p:spPr>
        <p:txBody>
          <a:bodyPr>
            <a:normAutofit fontScale="90000"/>
          </a:bodyPr>
          <a:lstStyle/>
          <a:p>
            <a:pPr algn="ctr"/>
            <a:r>
              <a:rPr lang="en-GB" dirty="0"/>
              <a:t>How many </a:t>
            </a:r>
            <a:r>
              <a:rPr lang="en-GB" dirty="0">
                <a:solidFill>
                  <a:srgbClr val="00B050"/>
                </a:solidFill>
              </a:rPr>
              <a:t>edges</a:t>
            </a:r>
            <a:r>
              <a:rPr lang="en-GB" dirty="0"/>
              <a:t> does this shape have? </a:t>
            </a:r>
            <a:endParaRPr lang="en-GB" b="1" dirty="0"/>
          </a:p>
        </p:txBody>
      </p:sp>
      <p:pic>
        <p:nvPicPr>
          <p:cNvPr id="9" name="Picture 8">
            <a:extLst>
              <a:ext uri="{FF2B5EF4-FFF2-40B4-BE49-F238E27FC236}">
                <a16:creationId xmlns:a16="http://schemas.microsoft.com/office/drawing/2014/main" id="{0F943DE0-F589-4ECC-B2E9-17A4A31A287B}"/>
              </a:ext>
            </a:extLst>
          </p:cNvPr>
          <p:cNvPicPr>
            <a:picLocks noChangeAspect="1"/>
          </p:cNvPicPr>
          <p:nvPr/>
        </p:nvPicPr>
        <p:blipFill>
          <a:blip r:embed="rId2"/>
          <a:stretch>
            <a:fillRect/>
          </a:stretch>
        </p:blipFill>
        <p:spPr>
          <a:xfrm>
            <a:off x="8704417" y="2234314"/>
            <a:ext cx="1696029" cy="1692582"/>
          </a:xfrm>
          <a:prstGeom prst="rect">
            <a:avLst/>
          </a:prstGeom>
        </p:spPr>
      </p:pic>
      <p:pic>
        <p:nvPicPr>
          <p:cNvPr id="10" name="Picture 9">
            <a:extLst>
              <a:ext uri="{FF2B5EF4-FFF2-40B4-BE49-F238E27FC236}">
                <a16:creationId xmlns:a16="http://schemas.microsoft.com/office/drawing/2014/main" id="{30263D1E-BDF6-4A76-9A06-CAB66868F721}"/>
              </a:ext>
            </a:extLst>
          </p:cNvPr>
          <p:cNvPicPr>
            <a:picLocks noChangeAspect="1"/>
          </p:cNvPicPr>
          <p:nvPr/>
        </p:nvPicPr>
        <p:blipFill>
          <a:blip r:embed="rId3"/>
          <a:stretch>
            <a:fillRect/>
          </a:stretch>
        </p:blipFill>
        <p:spPr>
          <a:xfrm>
            <a:off x="1685643" y="2188594"/>
            <a:ext cx="1106225" cy="1892577"/>
          </a:xfrm>
          <a:prstGeom prst="rect">
            <a:avLst/>
          </a:prstGeom>
        </p:spPr>
      </p:pic>
      <p:sp>
        <p:nvSpPr>
          <p:cNvPr id="11" name="Title 1">
            <a:extLst>
              <a:ext uri="{FF2B5EF4-FFF2-40B4-BE49-F238E27FC236}">
                <a16:creationId xmlns:a16="http://schemas.microsoft.com/office/drawing/2014/main" id="{F1C295D6-47A5-4AED-9737-43B4C37FCD49}"/>
              </a:ext>
            </a:extLst>
          </p:cNvPr>
          <p:cNvSpPr txBox="1">
            <a:spLocks/>
          </p:cNvSpPr>
          <p:nvPr/>
        </p:nvSpPr>
        <p:spPr>
          <a:xfrm>
            <a:off x="7251192" y="425779"/>
            <a:ext cx="4341875" cy="169258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00B050"/>
                </a:solidFill>
              </a:rPr>
              <a:t>edges</a:t>
            </a:r>
            <a:r>
              <a:rPr lang="en-GB" dirty="0"/>
              <a:t> does this shape have? </a:t>
            </a:r>
            <a:r>
              <a:rPr lang="en-GB" b="1" dirty="0"/>
              <a:t> </a:t>
            </a:r>
          </a:p>
        </p:txBody>
      </p:sp>
      <p:sp>
        <p:nvSpPr>
          <p:cNvPr id="12" name="Title 1">
            <a:extLst>
              <a:ext uri="{FF2B5EF4-FFF2-40B4-BE49-F238E27FC236}">
                <a16:creationId xmlns:a16="http://schemas.microsoft.com/office/drawing/2014/main" id="{8F335599-FEDF-4B0E-AF31-EDD24F156C0C}"/>
              </a:ext>
            </a:extLst>
          </p:cNvPr>
          <p:cNvSpPr txBox="1">
            <a:spLocks/>
          </p:cNvSpPr>
          <p:nvPr/>
        </p:nvSpPr>
        <p:spPr>
          <a:xfrm>
            <a:off x="3703320" y="2650531"/>
            <a:ext cx="4210811" cy="169258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00B050"/>
                </a:solidFill>
              </a:rPr>
              <a:t>edges</a:t>
            </a:r>
            <a:r>
              <a:rPr lang="en-GB" dirty="0"/>
              <a:t> does this shape have?</a:t>
            </a:r>
            <a:endParaRPr lang="en-GB" b="1" dirty="0"/>
          </a:p>
        </p:txBody>
      </p:sp>
      <p:pic>
        <p:nvPicPr>
          <p:cNvPr id="13" name="Picture 12">
            <a:extLst>
              <a:ext uri="{FF2B5EF4-FFF2-40B4-BE49-F238E27FC236}">
                <a16:creationId xmlns:a16="http://schemas.microsoft.com/office/drawing/2014/main" id="{3239AE04-5865-4899-84BB-FC33CE49B359}"/>
              </a:ext>
            </a:extLst>
          </p:cNvPr>
          <p:cNvPicPr>
            <a:picLocks noChangeAspect="1"/>
          </p:cNvPicPr>
          <p:nvPr/>
        </p:nvPicPr>
        <p:blipFill>
          <a:blip r:embed="rId4"/>
          <a:stretch>
            <a:fillRect/>
          </a:stretch>
        </p:blipFill>
        <p:spPr>
          <a:xfrm>
            <a:off x="4544597" y="4343112"/>
            <a:ext cx="2393807" cy="1219401"/>
          </a:xfrm>
          <a:prstGeom prst="rect">
            <a:avLst/>
          </a:prstGeom>
        </p:spPr>
      </p:pic>
    </p:spTree>
    <p:extLst>
      <p:ext uri="{BB962C8B-B14F-4D97-AF65-F5344CB8AC3E}">
        <p14:creationId xmlns:p14="http://schemas.microsoft.com/office/powerpoint/2010/main" val="115790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D7B5-7F2B-4812-975B-2A4A52133E33}"/>
              </a:ext>
            </a:extLst>
          </p:cNvPr>
          <p:cNvSpPr>
            <a:spLocks noGrp="1"/>
          </p:cNvSpPr>
          <p:nvPr>
            <p:ph type="title"/>
          </p:nvPr>
        </p:nvSpPr>
        <p:spPr>
          <a:xfrm>
            <a:off x="198120" y="474853"/>
            <a:ext cx="4081272" cy="1262507"/>
          </a:xfrm>
        </p:spPr>
        <p:txBody>
          <a:bodyPr>
            <a:normAutofit fontScale="90000"/>
          </a:bodyPr>
          <a:lstStyle/>
          <a:p>
            <a:pPr algn="ctr"/>
            <a:r>
              <a:rPr lang="en-GB" dirty="0"/>
              <a:t>How many </a:t>
            </a:r>
            <a:r>
              <a:rPr lang="en-GB" dirty="0">
                <a:solidFill>
                  <a:srgbClr val="00B050"/>
                </a:solidFill>
              </a:rPr>
              <a:t>edges</a:t>
            </a:r>
            <a:r>
              <a:rPr lang="en-GB" dirty="0"/>
              <a:t> does this shape have? </a:t>
            </a:r>
            <a:r>
              <a:rPr lang="en-GB" b="1" dirty="0"/>
              <a:t>2 </a:t>
            </a:r>
          </a:p>
        </p:txBody>
      </p:sp>
      <p:pic>
        <p:nvPicPr>
          <p:cNvPr id="9" name="Picture 8">
            <a:extLst>
              <a:ext uri="{FF2B5EF4-FFF2-40B4-BE49-F238E27FC236}">
                <a16:creationId xmlns:a16="http://schemas.microsoft.com/office/drawing/2014/main" id="{0F943DE0-F589-4ECC-B2E9-17A4A31A287B}"/>
              </a:ext>
            </a:extLst>
          </p:cNvPr>
          <p:cNvPicPr>
            <a:picLocks noChangeAspect="1"/>
          </p:cNvPicPr>
          <p:nvPr/>
        </p:nvPicPr>
        <p:blipFill>
          <a:blip r:embed="rId2"/>
          <a:stretch>
            <a:fillRect/>
          </a:stretch>
        </p:blipFill>
        <p:spPr>
          <a:xfrm>
            <a:off x="8704417" y="2234314"/>
            <a:ext cx="1696029" cy="1692582"/>
          </a:xfrm>
          <a:prstGeom prst="rect">
            <a:avLst/>
          </a:prstGeom>
        </p:spPr>
      </p:pic>
      <p:pic>
        <p:nvPicPr>
          <p:cNvPr id="10" name="Picture 9">
            <a:extLst>
              <a:ext uri="{FF2B5EF4-FFF2-40B4-BE49-F238E27FC236}">
                <a16:creationId xmlns:a16="http://schemas.microsoft.com/office/drawing/2014/main" id="{30263D1E-BDF6-4A76-9A06-CAB66868F721}"/>
              </a:ext>
            </a:extLst>
          </p:cNvPr>
          <p:cNvPicPr>
            <a:picLocks noChangeAspect="1"/>
          </p:cNvPicPr>
          <p:nvPr/>
        </p:nvPicPr>
        <p:blipFill>
          <a:blip r:embed="rId3"/>
          <a:stretch>
            <a:fillRect/>
          </a:stretch>
        </p:blipFill>
        <p:spPr>
          <a:xfrm>
            <a:off x="1685643" y="2188594"/>
            <a:ext cx="1106225" cy="1892577"/>
          </a:xfrm>
          <a:prstGeom prst="rect">
            <a:avLst/>
          </a:prstGeom>
        </p:spPr>
      </p:pic>
      <p:sp>
        <p:nvSpPr>
          <p:cNvPr id="11" name="Title 1">
            <a:extLst>
              <a:ext uri="{FF2B5EF4-FFF2-40B4-BE49-F238E27FC236}">
                <a16:creationId xmlns:a16="http://schemas.microsoft.com/office/drawing/2014/main" id="{F1C295D6-47A5-4AED-9737-43B4C37FCD49}"/>
              </a:ext>
            </a:extLst>
          </p:cNvPr>
          <p:cNvSpPr txBox="1">
            <a:spLocks/>
          </p:cNvSpPr>
          <p:nvPr/>
        </p:nvSpPr>
        <p:spPr>
          <a:xfrm>
            <a:off x="7251192" y="425779"/>
            <a:ext cx="4341875" cy="169258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00B050"/>
                </a:solidFill>
              </a:rPr>
              <a:t>edges</a:t>
            </a:r>
            <a:r>
              <a:rPr lang="en-GB" dirty="0"/>
              <a:t> does this shape have? </a:t>
            </a:r>
            <a:r>
              <a:rPr lang="en-GB" b="1" dirty="0"/>
              <a:t>0 </a:t>
            </a:r>
          </a:p>
        </p:txBody>
      </p:sp>
      <p:sp>
        <p:nvSpPr>
          <p:cNvPr id="12" name="Title 1">
            <a:extLst>
              <a:ext uri="{FF2B5EF4-FFF2-40B4-BE49-F238E27FC236}">
                <a16:creationId xmlns:a16="http://schemas.microsoft.com/office/drawing/2014/main" id="{8F335599-FEDF-4B0E-AF31-EDD24F156C0C}"/>
              </a:ext>
            </a:extLst>
          </p:cNvPr>
          <p:cNvSpPr txBox="1">
            <a:spLocks/>
          </p:cNvSpPr>
          <p:nvPr/>
        </p:nvSpPr>
        <p:spPr>
          <a:xfrm>
            <a:off x="3703320" y="2650531"/>
            <a:ext cx="4210811" cy="169258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00B050"/>
                </a:solidFill>
              </a:rPr>
              <a:t>edges</a:t>
            </a:r>
            <a:r>
              <a:rPr lang="en-GB" dirty="0"/>
              <a:t> does this shape have? </a:t>
            </a:r>
            <a:r>
              <a:rPr lang="en-GB" b="1" dirty="0"/>
              <a:t>9</a:t>
            </a:r>
          </a:p>
        </p:txBody>
      </p:sp>
      <p:pic>
        <p:nvPicPr>
          <p:cNvPr id="13" name="Picture 12">
            <a:extLst>
              <a:ext uri="{FF2B5EF4-FFF2-40B4-BE49-F238E27FC236}">
                <a16:creationId xmlns:a16="http://schemas.microsoft.com/office/drawing/2014/main" id="{3239AE04-5865-4899-84BB-FC33CE49B359}"/>
              </a:ext>
            </a:extLst>
          </p:cNvPr>
          <p:cNvPicPr>
            <a:picLocks noChangeAspect="1"/>
          </p:cNvPicPr>
          <p:nvPr/>
        </p:nvPicPr>
        <p:blipFill>
          <a:blip r:embed="rId4"/>
          <a:stretch>
            <a:fillRect/>
          </a:stretch>
        </p:blipFill>
        <p:spPr>
          <a:xfrm>
            <a:off x="4544597" y="4343112"/>
            <a:ext cx="2393807" cy="1219401"/>
          </a:xfrm>
          <a:prstGeom prst="rect">
            <a:avLst/>
          </a:prstGeom>
        </p:spPr>
      </p:pic>
    </p:spTree>
    <p:extLst>
      <p:ext uri="{BB962C8B-B14F-4D97-AF65-F5344CB8AC3E}">
        <p14:creationId xmlns:p14="http://schemas.microsoft.com/office/powerpoint/2010/main" val="2043661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D7B5-7F2B-4812-975B-2A4A52133E33}"/>
              </a:ext>
            </a:extLst>
          </p:cNvPr>
          <p:cNvSpPr>
            <a:spLocks noGrp="1"/>
          </p:cNvSpPr>
          <p:nvPr>
            <p:ph type="title"/>
          </p:nvPr>
        </p:nvSpPr>
        <p:spPr>
          <a:xfrm>
            <a:off x="198120" y="474853"/>
            <a:ext cx="4081272" cy="1262507"/>
          </a:xfrm>
        </p:spPr>
        <p:txBody>
          <a:bodyPr>
            <a:normAutofit fontScale="90000"/>
          </a:bodyPr>
          <a:lstStyle/>
          <a:p>
            <a:pPr algn="ctr"/>
            <a:r>
              <a:rPr lang="en-GB" dirty="0"/>
              <a:t>How many </a:t>
            </a:r>
            <a:r>
              <a:rPr lang="en-GB" dirty="0">
                <a:solidFill>
                  <a:srgbClr val="0070C0"/>
                </a:solidFill>
              </a:rPr>
              <a:t>vertices</a:t>
            </a:r>
            <a:r>
              <a:rPr lang="en-GB" dirty="0"/>
              <a:t> does this shape have? </a:t>
            </a:r>
            <a:endParaRPr lang="en-GB" b="1" dirty="0"/>
          </a:p>
        </p:txBody>
      </p:sp>
      <p:pic>
        <p:nvPicPr>
          <p:cNvPr id="9" name="Picture 8">
            <a:extLst>
              <a:ext uri="{FF2B5EF4-FFF2-40B4-BE49-F238E27FC236}">
                <a16:creationId xmlns:a16="http://schemas.microsoft.com/office/drawing/2014/main" id="{0F943DE0-F589-4ECC-B2E9-17A4A31A287B}"/>
              </a:ext>
            </a:extLst>
          </p:cNvPr>
          <p:cNvPicPr>
            <a:picLocks noChangeAspect="1"/>
          </p:cNvPicPr>
          <p:nvPr/>
        </p:nvPicPr>
        <p:blipFill>
          <a:blip r:embed="rId2"/>
          <a:stretch>
            <a:fillRect/>
          </a:stretch>
        </p:blipFill>
        <p:spPr>
          <a:xfrm>
            <a:off x="1325209" y="2133730"/>
            <a:ext cx="1696029" cy="1692582"/>
          </a:xfrm>
          <a:prstGeom prst="rect">
            <a:avLst/>
          </a:prstGeom>
        </p:spPr>
      </p:pic>
      <p:sp>
        <p:nvSpPr>
          <p:cNvPr id="8" name="Title 1">
            <a:extLst>
              <a:ext uri="{FF2B5EF4-FFF2-40B4-BE49-F238E27FC236}">
                <a16:creationId xmlns:a16="http://schemas.microsoft.com/office/drawing/2014/main" id="{94E029C9-B074-40F0-8E9D-C98CFCE0EC03}"/>
              </a:ext>
            </a:extLst>
          </p:cNvPr>
          <p:cNvSpPr txBox="1">
            <a:spLocks/>
          </p:cNvSpPr>
          <p:nvPr/>
        </p:nvSpPr>
        <p:spPr>
          <a:xfrm>
            <a:off x="3889248" y="2348767"/>
            <a:ext cx="4212336" cy="175688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0070C0"/>
                </a:solidFill>
              </a:rPr>
              <a:t>vertices</a:t>
            </a:r>
            <a:r>
              <a:rPr lang="en-GB" dirty="0"/>
              <a:t> does this shape have? </a:t>
            </a:r>
            <a:endParaRPr lang="en-GB" b="1" dirty="0"/>
          </a:p>
        </p:txBody>
      </p:sp>
      <p:sp>
        <p:nvSpPr>
          <p:cNvPr id="14" name="Title 1">
            <a:extLst>
              <a:ext uri="{FF2B5EF4-FFF2-40B4-BE49-F238E27FC236}">
                <a16:creationId xmlns:a16="http://schemas.microsoft.com/office/drawing/2014/main" id="{9347B2FD-28BF-4BAB-BC46-8D0ECEBCD529}"/>
              </a:ext>
            </a:extLst>
          </p:cNvPr>
          <p:cNvSpPr txBox="1">
            <a:spLocks/>
          </p:cNvSpPr>
          <p:nvPr/>
        </p:nvSpPr>
        <p:spPr>
          <a:xfrm>
            <a:off x="7912610" y="446915"/>
            <a:ext cx="4139182" cy="150571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0070C0"/>
                </a:solidFill>
              </a:rPr>
              <a:t>vertices</a:t>
            </a:r>
            <a:r>
              <a:rPr lang="en-GB" dirty="0"/>
              <a:t> does this shape have? </a:t>
            </a:r>
            <a:endParaRPr lang="en-GB" b="1" dirty="0"/>
          </a:p>
        </p:txBody>
      </p:sp>
      <p:pic>
        <p:nvPicPr>
          <p:cNvPr id="15" name="Picture 14">
            <a:extLst>
              <a:ext uri="{FF2B5EF4-FFF2-40B4-BE49-F238E27FC236}">
                <a16:creationId xmlns:a16="http://schemas.microsoft.com/office/drawing/2014/main" id="{3D44676D-623A-4B22-BB67-1E16CA533004}"/>
              </a:ext>
            </a:extLst>
          </p:cNvPr>
          <p:cNvPicPr>
            <a:picLocks noChangeAspect="1"/>
          </p:cNvPicPr>
          <p:nvPr/>
        </p:nvPicPr>
        <p:blipFill>
          <a:blip r:embed="rId3"/>
          <a:stretch>
            <a:fillRect/>
          </a:stretch>
        </p:blipFill>
        <p:spPr>
          <a:xfrm>
            <a:off x="5243287" y="4222681"/>
            <a:ext cx="1373193" cy="2161018"/>
          </a:xfrm>
          <a:prstGeom prst="rect">
            <a:avLst/>
          </a:prstGeom>
        </p:spPr>
      </p:pic>
      <p:pic>
        <p:nvPicPr>
          <p:cNvPr id="16" name="Picture 15">
            <a:extLst>
              <a:ext uri="{FF2B5EF4-FFF2-40B4-BE49-F238E27FC236}">
                <a16:creationId xmlns:a16="http://schemas.microsoft.com/office/drawing/2014/main" id="{F7B88A9B-6256-4898-BAE8-CD008B74BCA1}"/>
              </a:ext>
            </a:extLst>
          </p:cNvPr>
          <p:cNvPicPr>
            <a:picLocks noChangeAspect="1"/>
          </p:cNvPicPr>
          <p:nvPr/>
        </p:nvPicPr>
        <p:blipFill>
          <a:blip r:embed="rId4"/>
          <a:stretch>
            <a:fillRect/>
          </a:stretch>
        </p:blipFill>
        <p:spPr>
          <a:xfrm rot="1862682">
            <a:off x="8765981" y="2548698"/>
            <a:ext cx="2688571" cy="1357028"/>
          </a:xfrm>
          <a:prstGeom prst="rect">
            <a:avLst/>
          </a:prstGeom>
        </p:spPr>
      </p:pic>
    </p:spTree>
    <p:extLst>
      <p:ext uri="{BB962C8B-B14F-4D97-AF65-F5344CB8AC3E}">
        <p14:creationId xmlns:p14="http://schemas.microsoft.com/office/powerpoint/2010/main" val="3270877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D7B5-7F2B-4812-975B-2A4A52133E33}"/>
              </a:ext>
            </a:extLst>
          </p:cNvPr>
          <p:cNvSpPr>
            <a:spLocks noGrp="1"/>
          </p:cNvSpPr>
          <p:nvPr>
            <p:ph type="title"/>
          </p:nvPr>
        </p:nvSpPr>
        <p:spPr>
          <a:xfrm>
            <a:off x="198120" y="474853"/>
            <a:ext cx="4081272" cy="1262507"/>
          </a:xfrm>
        </p:spPr>
        <p:txBody>
          <a:bodyPr>
            <a:normAutofit fontScale="90000"/>
          </a:bodyPr>
          <a:lstStyle/>
          <a:p>
            <a:pPr algn="ctr"/>
            <a:r>
              <a:rPr lang="en-GB" dirty="0"/>
              <a:t>How many </a:t>
            </a:r>
            <a:r>
              <a:rPr lang="en-GB" dirty="0">
                <a:solidFill>
                  <a:srgbClr val="0070C0"/>
                </a:solidFill>
              </a:rPr>
              <a:t>vertices</a:t>
            </a:r>
            <a:r>
              <a:rPr lang="en-GB" dirty="0"/>
              <a:t> does this shape have? </a:t>
            </a:r>
            <a:r>
              <a:rPr lang="en-GB" b="1" dirty="0"/>
              <a:t>0 </a:t>
            </a:r>
          </a:p>
        </p:txBody>
      </p:sp>
      <p:pic>
        <p:nvPicPr>
          <p:cNvPr id="9" name="Picture 8">
            <a:extLst>
              <a:ext uri="{FF2B5EF4-FFF2-40B4-BE49-F238E27FC236}">
                <a16:creationId xmlns:a16="http://schemas.microsoft.com/office/drawing/2014/main" id="{0F943DE0-F589-4ECC-B2E9-17A4A31A287B}"/>
              </a:ext>
            </a:extLst>
          </p:cNvPr>
          <p:cNvPicPr>
            <a:picLocks noChangeAspect="1"/>
          </p:cNvPicPr>
          <p:nvPr/>
        </p:nvPicPr>
        <p:blipFill>
          <a:blip r:embed="rId2"/>
          <a:stretch>
            <a:fillRect/>
          </a:stretch>
        </p:blipFill>
        <p:spPr>
          <a:xfrm>
            <a:off x="1325209" y="2133730"/>
            <a:ext cx="1696029" cy="1692582"/>
          </a:xfrm>
          <a:prstGeom prst="rect">
            <a:avLst/>
          </a:prstGeom>
        </p:spPr>
      </p:pic>
      <p:sp>
        <p:nvSpPr>
          <p:cNvPr id="8" name="Title 1">
            <a:extLst>
              <a:ext uri="{FF2B5EF4-FFF2-40B4-BE49-F238E27FC236}">
                <a16:creationId xmlns:a16="http://schemas.microsoft.com/office/drawing/2014/main" id="{94E029C9-B074-40F0-8E9D-C98CFCE0EC03}"/>
              </a:ext>
            </a:extLst>
          </p:cNvPr>
          <p:cNvSpPr txBox="1">
            <a:spLocks/>
          </p:cNvSpPr>
          <p:nvPr/>
        </p:nvSpPr>
        <p:spPr>
          <a:xfrm>
            <a:off x="3889248" y="2348767"/>
            <a:ext cx="4212336" cy="175688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0070C0"/>
                </a:solidFill>
              </a:rPr>
              <a:t>vertices</a:t>
            </a:r>
            <a:r>
              <a:rPr lang="en-GB" dirty="0"/>
              <a:t> does this shape have? </a:t>
            </a:r>
            <a:r>
              <a:rPr lang="en-GB" b="1" dirty="0"/>
              <a:t>1</a:t>
            </a:r>
          </a:p>
        </p:txBody>
      </p:sp>
      <p:sp>
        <p:nvSpPr>
          <p:cNvPr id="14" name="Title 1">
            <a:extLst>
              <a:ext uri="{FF2B5EF4-FFF2-40B4-BE49-F238E27FC236}">
                <a16:creationId xmlns:a16="http://schemas.microsoft.com/office/drawing/2014/main" id="{9347B2FD-28BF-4BAB-BC46-8D0ECEBCD529}"/>
              </a:ext>
            </a:extLst>
          </p:cNvPr>
          <p:cNvSpPr txBox="1">
            <a:spLocks/>
          </p:cNvSpPr>
          <p:nvPr/>
        </p:nvSpPr>
        <p:spPr>
          <a:xfrm>
            <a:off x="7912610" y="446915"/>
            <a:ext cx="4139182" cy="150571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many </a:t>
            </a:r>
            <a:r>
              <a:rPr lang="en-GB" dirty="0">
                <a:solidFill>
                  <a:srgbClr val="0070C0"/>
                </a:solidFill>
              </a:rPr>
              <a:t>vertices</a:t>
            </a:r>
            <a:r>
              <a:rPr lang="en-GB" dirty="0"/>
              <a:t> does this shape have? </a:t>
            </a:r>
            <a:r>
              <a:rPr lang="en-GB" b="1" dirty="0"/>
              <a:t>8</a:t>
            </a:r>
          </a:p>
        </p:txBody>
      </p:sp>
      <p:pic>
        <p:nvPicPr>
          <p:cNvPr id="15" name="Picture 14">
            <a:extLst>
              <a:ext uri="{FF2B5EF4-FFF2-40B4-BE49-F238E27FC236}">
                <a16:creationId xmlns:a16="http://schemas.microsoft.com/office/drawing/2014/main" id="{3D44676D-623A-4B22-BB67-1E16CA533004}"/>
              </a:ext>
            </a:extLst>
          </p:cNvPr>
          <p:cNvPicPr>
            <a:picLocks noChangeAspect="1"/>
          </p:cNvPicPr>
          <p:nvPr/>
        </p:nvPicPr>
        <p:blipFill>
          <a:blip r:embed="rId3"/>
          <a:stretch>
            <a:fillRect/>
          </a:stretch>
        </p:blipFill>
        <p:spPr>
          <a:xfrm>
            <a:off x="5243287" y="4222681"/>
            <a:ext cx="1373193" cy="2161018"/>
          </a:xfrm>
          <a:prstGeom prst="rect">
            <a:avLst/>
          </a:prstGeom>
        </p:spPr>
      </p:pic>
      <p:pic>
        <p:nvPicPr>
          <p:cNvPr id="16" name="Picture 15">
            <a:extLst>
              <a:ext uri="{FF2B5EF4-FFF2-40B4-BE49-F238E27FC236}">
                <a16:creationId xmlns:a16="http://schemas.microsoft.com/office/drawing/2014/main" id="{F7B88A9B-6256-4898-BAE8-CD008B74BCA1}"/>
              </a:ext>
            </a:extLst>
          </p:cNvPr>
          <p:cNvPicPr>
            <a:picLocks noChangeAspect="1"/>
          </p:cNvPicPr>
          <p:nvPr/>
        </p:nvPicPr>
        <p:blipFill>
          <a:blip r:embed="rId4"/>
          <a:stretch>
            <a:fillRect/>
          </a:stretch>
        </p:blipFill>
        <p:spPr>
          <a:xfrm rot="1862682">
            <a:off x="8765981" y="2548698"/>
            <a:ext cx="2688571" cy="1357028"/>
          </a:xfrm>
          <a:prstGeom prst="rect">
            <a:avLst/>
          </a:prstGeom>
        </p:spPr>
      </p:pic>
    </p:spTree>
    <p:extLst>
      <p:ext uri="{BB962C8B-B14F-4D97-AF65-F5344CB8AC3E}">
        <p14:creationId xmlns:p14="http://schemas.microsoft.com/office/powerpoint/2010/main" val="2208994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9B2041-4709-4F78-8449-AABEED2E90E2}"/>
              </a:ext>
            </a:extLst>
          </p:cNvPr>
          <p:cNvSpPr txBox="1"/>
          <p:nvPr/>
        </p:nvSpPr>
        <p:spPr>
          <a:xfrm>
            <a:off x="655320" y="365125"/>
            <a:ext cx="5120114"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Book Task</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56226E1-AF1B-4494-B83B-B37FED003F48}"/>
              </a:ext>
            </a:extLst>
          </p:cNvPr>
          <p:cNvSpPr txBox="1"/>
          <p:nvPr/>
        </p:nvSpPr>
        <p:spPr>
          <a:xfrm>
            <a:off x="655321" y="2538458"/>
            <a:ext cx="5120113" cy="3462228"/>
          </a:xfrm>
          <a:prstGeom prst="rect">
            <a:avLst/>
          </a:prstGeom>
        </p:spPr>
        <p:txBody>
          <a:bodyPr vert="horz" lIns="91440" tIns="45720" rIns="91440" bIns="45720" rtlCol="0">
            <a:normAutofit/>
          </a:bodyPr>
          <a:lstStyle/>
          <a:p>
            <a:pPr>
              <a:lnSpc>
                <a:spcPct val="90000"/>
              </a:lnSpc>
              <a:spcAft>
                <a:spcPts val="600"/>
              </a:spcAft>
            </a:pPr>
            <a:r>
              <a:rPr lang="en-US" sz="3200" dirty="0"/>
              <a:t>Print the next slide.</a:t>
            </a:r>
          </a:p>
          <a:p>
            <a:pPr>
              <a:lnSpc>
                <a:spcPct val="90000"/>
              </a:lnSpc>
              <a:spcAft>
                <a:spcPts val="600"/>
              </a:spcAft>
            </a:pPr>
            <a:endParaRPr lang="en-US" sz="3200" dirty="0"/>
          </a:p>
          <a:p>
            <a:pPr>
              <a:lnSpc>
                <a:spcPct val="90000"/>
              </a:lnSpc>
              <a:spcAft>
                <a:spcPts val="600"/>
              </a:spcAft>
            </a:pPr>
            <a:r>
              <a:rPr lang="en-US" sz="3200" dirty="0"/>
              <a:t>Complete the table and stick it in your squared book, underneath the date and learning objective!</a:t>
            </a:r>
          </a:p>
        </p:txBody>
      </p:sp>
      <p:pic>
        <p:nvPicPr>
          <p:cNvPr id="2" name="Picture 1">
            <a:extLst>
              <a:ext uri="{FF2B5EF4-FFF2-40B4-BE49-F238E27FC236}">
                <a16:creationId xmlns:a16="http://schemas.microsoft.com/office/drawing/2014/main" id="{4233BB1E-DC7E-40D6-8D16-1BAD90E87F1C}"/>
              </a:ext>
            </a:extLst>
          </p:cNvPr>
          <p:cNvPicPr>
            <a:picLocks noChangeAspect="1"/>
          </p:cNvPicPr>
          <p:nvPr/>
        </p:nvPicPr>
        <p:blipFill rotWithShape="1">
          <a:blip r:embed="rId2">
            <a:extLst>
              <a:ext uri="{28A0092B-C50C-407E-A947-70E740481C1C}">
                <a14:useLocalDpi xmlns:a14="http://schemas.microsoft.com/office/drawing/2010/main" val="0"/>
              </a:ext>
            </a:extLst>
          </a:blip>
          <a:srcRect l="7050" r="6416"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7024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alpha val="52000"/>
          </a:srgbClr>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C979260-39F3-4B88-8246-9B86D41DD8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043" y="492189"/>
            <a:ext cx="11615914" cy="5707443"/>
          </a:xfrm>
        </p:spPr>
      </p:pic>
    </p:spTree>
    <p:extLst>
      <p:ext uri="{BB962C8B-B14F-4D97-AF65-F5344CB8AC3E}">
        <p14:creationId xmlns:p14="http://schemas.microsoft.com/office/powerpoint/2010/main" val="3419585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alpha val="51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A263-143B-446D-B505-DB7D8A99DA8F}"/>
              </a:ext>
            </a:extLst>
          </p:cNvPr>
          <p:cNvSpPr>
            <a:spLocks noGrp="1"/>
          </p:cNvSpPr>
          <p:nvPr>
            <p:ph type="title"/>
          </p:nvPr>
        </p:nvSpPr>
        <p:spPr>
          <a:xfrm>
            <a:off x="838200" y="365125"/>
            <a:ext cx="10538012" cy="1325563"/>
          </a:xfrm>
        </p:spPr>
        <p:txBody>
          <a:bodyPr>
            <a:normAutofit/>
          </a:bodyPr>
          <a:lstStyle/>
          <a:p>
            <a:r>
              <a:rPr lang="en-GB" sz="5400" b="1" dirty="0"/>
              <a:t>Optional extra task</a:t>
            </a:r>
          </a:p>
        </p:txBody>
      </p:sp>
      <p:sp>
        <p:nvSpPr>
          <p:cNvPr id="3" name="Content Placeholder 2">
            <a:extLst>
              <a:ext uri="{FF2B5EF4-FFF2-40B4-BE49-F238E27FC236}">
                <a16:creationId xmlns:a16="http://schemas.microsoft.com/office/drawing/2014/main" id="{708F6164-6470-424E-817C-56DEDF993776}"/>
              </a:ext>
            </a:extLst>
          </p:cNvPr>
          <p:cNvSpPr>
            <a:spLocks noGrp="1"/>
          </p:cNvSpPr>
          <p:nvPr>
            <p:ph idx="1"/>
          </p:nvPr>
        </p:nvSpPr>
        <p:spPr>
          <a:xfrm>
            <a:off x="838200" y="2776601"/>
            <a:ext cx="5661212" cy="1694815"/>
          </a:xfrm>
        </p:spPr>
        <p:txBody>
          <a:bodyPr>
            <a:normAutofit/>
          </a:bodyPr>
          <a:lstStyle/>
          <a:p>
            <a:pPr marL="0" indent="0">
              <a:buNone/>
            </a:pPr>
            <a:r>
              <a:rPr lang="en-GB" sz="3600" dirty="0"/>
              <a:t>Print and complete the 3D shapes colouring challenges on the next three slides!</a:t>
            </a:r>
          </a:p>
        </p:txBody>
      </p:sp>
      <p:pic>
        <p:nvPicPr>
          <p:cNvPr id="4" name="Picture 3">
            <a:extLst>
              <a:ext uri="{FF2B5EF4-FFF2-40B4-BE49-F238E27FC236}">
                <a16:creationId xmlns:a16="http://schemas.microsoft.com/office/drawing/2014/main" id="{05C20AB8-319C-4404-8E9E-B3E4E0C46A3C}"/>
              </a:ext>
            </a:extLst>
          </p:cNvPr>
          <p:cNvPicPr>
            <a:picLocks noChangeAspect="1"/>
          </p:cNvPicPr>
          <p:nvPr/>
        </p:nvPicPr>
        <p:blipFill>
          <a:blip r:embed="rId2"/>
          <a:stretch>
            <a:fillRect/>
          </a:stretch>
        </p:blipFill>
        <p:spPr>
          <a:xfrm>
            <a:off x="6943220" y="1011423"/>
            <a:ext cx="4781649" cy="5021823"/>
          </a:xfrm>
          <a:prstGeom prst="rect">
            <a:avLst/>
          </a:prstGeom>
        </p:spPr>
      </p:pic>
    </p:spTree>
    <p:extLst>
      <p:ext uri="{BB962C8B-B14F-4D97-AF65-F5344CB8AC3E}">
        <p14:creationId xmlns:p14="http://schemas.microsoft.com/office/powerpoint/2010/main" val="3137058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alpha val="52000"/>
          </a:srgbClr>
        </a:solidFill>
        <a:effectLst/>
      </p:bgPr>
    </p:bg>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316933F4-25FB-4A2B-8663-6F4945B23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29" y="194817"/>
            <a:ext cx="11296142" cy="6468366"/>
          </a:xfrm>
          <a:prstGeom prst="rect">
            <a:avLst/>
          </a:prstGeom>
        </p:spPr>
      </p:pic>
    </p:spTree>
    <p:extLst>
      <p:ext uri="{BB962C8B-B14F-4D97-AF65-F5344CB8AC3E}">
        <p14:creationId xmlns:p14="http://schemas.microsoft.com/office/powerpoint/2010/main" val="371127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Useful Resources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3"/>
            <a:ext cx="5297244" cy="4049881"/>
          </a:xfrm>
        </p:spPr>
        <p:txBody>
          <a:bodyPr>
            <a:normAutofit fontScale="70000" lnSpcReduction="20000"/>
          </a:bodyPr>
          <a:lstStyle/>
          <a:p>
            <a:r>
              <a:rPr lang="en-GB" dirty="0">
                <a:hlinkClick r:id="rId2"/>
              </a:rPr>
              <a:t>https://www.bbc.co.uk/teach/supermovers</a:t>
            </a:r>
            <a:r>
              <a:rPr lang="en-GB" dirty="0"/>
              <a:t> Times tables, grammar and just for fun!</a:t>
            </a:r>
          </a:p>
          <a:p>
            <a:r>
              <a:rPr lang="en-GB" dirty="0">
                <a:hlinkClick r:id="rId3"/>
              </a:rPr>
              <a:t>https://www.topmarks.co.uk/maths-games/7-11-years/ordering-and-sequencing-numbers</a:t>
            </a:r>
            <a:r>
              <a:rPr lang="en-GB" dirty="0"/>
              <a:t> Maths games</a:t>
            </a:r>
          </a:p>
          <a:p>
            <a:r>
              <a:rPr lang="en-GB" dirty="0">
                <a:hlinkClick r:id="rId4"/>
              </a:rPr>
              <a:t>https://www.bbc.co.uk/teach/ks2-english/zbrwnrd</a:t>
            </a:r>
            <a:r>
              <a:rPr lang="en-GB" dirty="0"/>
              <a:t> English additional resources</a:t>
            </a:r>
          </a:p>
          <a:p>
            <a:r>
              <a:rPr lang="en-GB" dirty="0">
                <a:hlinkClick r:id="rId5"/>
              </a:rPr>
              <a:t>https://www.bbc.co.uk/teach/ks2-maths/zm9my9q</a:t>
            </a:r>
            <a:r>
              <a:rPr lang="en-GB" dirty="0"/>
              <a:t> Maths additional resources</a:t>
            </a:r>
          </a:p>
          <a:p>
            <a:r>
              <a:rPr lang="en-GB" dirty="0">
                <a:hlinkClick r:id="rId6"/>
              </a:rPr>
              <a:t>https://swiggle.org.uk/</a:t>
            </a:r>
            <a:r>
              <a:rPr lang="en-GB" dirty="0"/>
              <a:t> Child safe search engine</a:t>
            </a:r>
          </a:p>
          <a:p>
            <a:r>
              <a:rPr lang="en-GB" dirty="0">
                <a:hlinkClick r:id="rId7"/>
              </a:rPr>
              <a:t>https://www.twinkl.co.uk/go/lessons/view/arithmagic</a:t>
            </a:r>
            <a:r>
              <a:rPr lang="en-GB" dirty="0"/>
              <a:t> </a:t>
            </a:r>
            <a:r>
              <a:rPr lang="en-GB" dirty="0" err="1"/>
              <a:t>Arithmagic</a:t>
            </a:r>
            <a:r>
              <a:rPr lang="en-GB" dirty="0"/>
              <a:t> game. Code: TA5810</a:t>
            </a:r>
          </a:p>
          <a:p>
            <a:endParaRPr lang="en-GB" dirty="0"/>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8">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1358285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alpha val="5200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933F4-25FB-4A2B-8663-6F4945B23B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6998" y="194817"/>
            <a:ext cx="10758003" cy="6468366"/>
          </a:xfrm>
          <a:prstGeom prst="rect">
            <a:avLst/>
          </a:prstGeom>
        </p:spPr>
      </p:pic>
    </p:spTree>
    <p:extLst>
      <p:ext uri="{BB962C8B-B14F-4D97-AF65-F5344CB8AC3E}">
        <p14:creationId xmlns:p14="http://schemas.microsoft.com/office/powerpoint/2010/main" val="2202013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alpha val="5200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933F4-25FB-4A2B-8663-6F4945B23B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7929" y="303651"/>
            <a:ext cx="11296142" cy="6250698"/>
          </a:xfrm>
          <a:prstGeom prst="rect">
            <a:avLst/>
          </a:prstGeom>
        </p:spPr>
      </p:pic>
    </p:spTree>
    <p:extLst>
      <p:ext uri="{BB962C8B-B14F-4D97-AF65-F5344CB8AC3E}">
        <p14:creationId xmlns:p14="http://schemas.microsoft.com/office/powerpoint/2010/main" val="4082795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alpha val="58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srcRect r="754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6" name="Freeform: Shape 15">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4561680"/>
          </a:xfrm>
        </p:spPr>
        <p:txBody>
          <a:bodyPr>
            <a:noAutofit/>
          </a:bodyPr>
          <a:lstStyle/>
          <a:p>
            <a:pPr algn="l"/>
            <a:r>
              <a:rPr lang="en-GB" sz="3200" b="1" u="sng" dirty="0">
                <a:solidFill>
                  <a:srgbClr val="FFFFFF"/>
                </a:solidFill>
              </a:rPr>
              <a:t>Maths</a:t>
            </a:r>
            <a:br>
              <a:rPr lang="en-GB" sz="3200" dirty="0">
                <a:solidFill>
                  <a:srgbClr val="FFFFFF"/>
                </a:solidFill>
              </a:rPr>
            </a:br>
            <a:r>
              <a:rPr lang="en-GB" sz="3200" dirty="0">
                <a:solidFill>
                  <a:srgbClr val="FFFFFF"/>
                </a:solidFill>
              </a:rPr>
              <a:t>LO: To recognise and name 3D shapes</a:t>
            </a:r>
            <a:br>
              <a:rPr lang="en-GB" sz="3200" dirty="0">
                <a:solidFill>
                  <a:srgbClr val="FFFFFF"/>
                </a:solidFill>
              </a:rPr>
            </a:br>
            <a:br>
              <a:rPr lang="en-GB" sz="3200" dirty="0">
                <a:solidFill>
                  <a:srgbClr val="FFFFFF"/>
                </a:solidFill>
              </a:rPr>
            </a:br>
            <a:r>
              <a:rPr lang="en-GB" sz="3200" dirty="0">
                <a:solidFill>
                  <a:srgbClr val="FFFFFF"/>
                </a:solidFill>
              </a:rPr>
              <a:t>How did you find this lesson? Colour a small traffic light at the end of your work.</a:t>
            </a:r>
            <a:br>
              <a:rPr lang="en-GB" sz="3200" dirty="0">
                <a:solidFill>
                  <a:srgbClr val="FFFFFF"/>
                </a:solidFill>
              </a:rPr>
            </a:br>
            <a:br>
              <a:rPr lang="en-GB" sz="3200" dirty="0">
                <a:solidFill>
                  <a:srgbClr val="FFFFFF"/>
                </a:solidFill>
              </a:rPr>
            </a:br>
            <a:r>
              <a:rPr lang="en-GB" sz="3200" dirty="0">
                <a:solidFill>
                  <a:srgbClr val="FF0000"/>
                </a:solidFill>
              </a:rPr>
              <a:t>Red = I didn’t understand</a:t>
            </a:r>
            <a:br>
              <a:rPr lang="en-GB" sz="3200" dirty="0">
                <a:solidFill>
                  <a:srgbClr val="FFFFFF"/>
                </a:solidFill>
              </a:rPr>
            </a:br>
            <a:r>
              <a:rPr lang="en-GB" sz="3200" dirty="0">
                <a:solidFill>
                  <a:srgbClr val="FFFF00"/>
                </a:solidFill>
              </a:rPr>
              <a:t>Yellow = I need a bit more practice</a:t>
            </a:r>
            <a:br>
              <a:rPr lang="en-GB" sz="3200" dirty="0">
                <a:solidFill>
                  <a:srgbClr val="FFFFFF"/>
                </a:solidFill>
              </a:rPr>
            </a:br>
            <a:r>
              <a:rPr lang="en-GB" sz="3200" dirty="0">
                <a:solidFill>
                  <a:srgbClr val="00B050"/>
                </a:solidFill>
              </a:rPr>
              <a:t>Green = Got it!</a:t>
            </a:r>
            <a:endParaRPr lang="en-GB" sz="3200" dirty="0">
              <a:solidFill>
                <a:srgbClr val="FFFFFF"/>
              </a:solidFill>
            </a:endParaRPr>
          </a:p>
        </p:txBody>
      </p:sp>
    </p:spTree>
    <p:extLst>
      <p:ext uri="{BB962C8B-B14F-4D97-AF65-F5344CB8AC3E}">
        <p14:creationId xmlns:p14="http://schemas.microsoft.com/office/powerpoint/2010/main" val="2724126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extLst>
              <a:ext uri="{28A0092B-C50C-407E-A947-70E740481C1C}">
                <a14:useLocalDpi xmlns:a14="http://schemas.microsoft.com/office/drawing/2010/main" val="0"/>
              </a:ext>
            </a:extLst>
          </a:blip>
          <a:srcRect t="3339" r="1" b="2536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21" name="Freeform: Shape 2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2235277"/>
          </a:xfrm>
        </p:spPr>
        <p:txBody>
          <a:bodyPr>
            <a:normAutofit/>
          </a:bodyPr>
          <a:lstStyle/>
          <a:p>
            <a:pPr algn="l"/>
            <a:r>
              <a:rPr lang="en-GB" sz="4600" b="1" u="sng" dirty="0">
                <a:solidFill>
                  <a:srgbClr val="FFFFFF"/>
                </a:solidFill>
              </a:rPr>
              <a:t>Science</a:t>
            </a:r>
            <a:br>
              <a:rPr lang="en-GB" sz="4600" dirty="0">
                <a:solidFill>
                  <a:srgbClr val="FFFFFF"/>
                </a:solidFill>
              </a:rPr>
            </a:br>
            <a:r>
              <a:rPr lang="en-GB" sz="4600" dirty="0">
                <a:solidFill>
                  <a:srgbClr val="FFFFFF"/>
                </a:solidFill>
              </a:rPr>
              <a:t>LO: To explore food chains</a:t>
            </a:r>
          </a:p>
        </p:txBody>
      </p:sp>
    </p:spTree>
    <p:extLst>
      <p:ext uri="{BB962C8B-B14F-4D97-AF65-F5344CB8AC3E}">
        <p14:creationId xmlns:p14="http://schemas.microsoft.com/office/powerpoint/2010/main" val="2201211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924BCB-06C8-425B-9D92-2DBD6817786C}"/>
              </a:ext>
            </a:extLst>
          </p:cNvPr>
          <p:cNvPicPr>
            <a:picLocks noChangeAspect="1"/>
          </p:cNvPicPr>
          <p:nvPr/>
        </p:nvPicPr>
        <p:blipFill rotWithShape="1">
          <a:blip r:embed="rId2"/>
          <a:srcRect t="4487" r="1" b="7436"/>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7">
            <a:extLst>
              <a:ext uri="{FF2B5EF4-FFF2-40B4-BE49-F238E27FC236}">
                <a16:creationId xmlns:a16="http://schemas.microsoft.com/office/drawing/2014/main" id="{4A51D85B-9A7B-4310-A293-83F96833CA2F}"/>
              </a:ext>
            </a:extLst>
          </p:cNvPr>
          <p:cNvSpPr>
            <a:spLocks noGrp="1"/>
          </p:cNvSpPr>
          <p:nvPr>
            <p:ph type="title"/>
          </p:nvPr>
        </p:nvSpPr>
        <p:spPr>
          <a:xfrm>
            <a:off x="545592" y="333326"/>
            <a:ext cx="10515600" cy="1325563"/>
          </a:xfrm>
        </p:spPr>
        <p:txBody>
          <a:bodyPr/>
          <a:lstStyle/>
          <a:p>
            <a:r>
              <a:rPr lang="en-GB" b="1" dirty="0"/>
              <a:t>What is a food chain?</a:t>
            </a:r>
          </a:p>
        </p:txBody>
      </p:sp>
      <p:sp>
        <p:nvSpPr>
          <p:cNvPr id="2" name="TextBox 1">
            <a:extLst>
              <a:ext uri="{FF2B5EF4-FFF2-40B4-BE49-F238E27FC236}">
                <a16:creationId xmlns:a16="http://schemas.microsoft.com/office/drawing/2014/main" id="{3AAC03C8-B504-43D2-AACA-FD26BD343E16}"/>
              </a:ext>
            </a:extLst>
          </p:cNvPr>
          <p:cNvSpPr txBox="1"/>
          <p:nvPr/>
        </p:nvSpPr>
        <p:spPr>
          <a:xfrm>
            <a:off x="655320" y="2642616"/>
            <a:ext cx="5223529" cy="3231654"/>
          </a:xfrm>
          <a:prstGeom prst="rect">
            <a:avLst/>
          </a:prstGeom>
          <a:noFill/>
        </p:spPr>
        <p:txBody>
          <a:bodyPr wrap="square" rtlCol="0">
            <a:spAutoFit/>
          </a:bodyPr>
          <a:lstStyle/>
          <a:p>
            <a:r>
              <a:rPr lang="en-GB" sz="2800" dirty="0"/>
              <a:t>A food chain shows us “what eats what” in the animal kingdom!</a:t>
            </a:r>
          </a:p>
          <a:p>
            <a:endParaRPr lang="en-GB" sz="2800" dirty="0"/>
          </a:p>
          <a:p>
            <a:r>
              <a:rPr lang="en-GB" sz="2800" dirty="0"/>
              <a:t>All animals get their energy from eating plants, other animals or both.</a:t>
            </a:r>
          </a:p>
          <a:p>
            <a:endParaRPr lang="en-GB" dirty="0"/>
          </a:p>
          <a:p>
            <a:endParaRPr lang="en-GB" dirty="0"/>
          </a:p>
        </p:txBody>
      </p:sp>
    </p:spTree>
    <p:extLst>
      <p:ext uri="{BB962C8B-B14F-4D97-AF65-F5344CB8AC3E}">
        <p14:creationId xmlns:p14="http://schemas.microsoft.com/office/powerpoint/2010/main" val="3104518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51D85B-9A7B-4310-A293-83F96833CA2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What is a food chain?</a:t>
            </a:r>
          </a:p>
        </p:txBody>
      </p:sp>
      <p:sp>
        <p:nvSpPr>
          <p:cNvPr id="2" name="TextBox 1">
            <a:extLst>
              <a:ext uri="{FF2B5EF4-FFF2-40B4-BE49-F238E27FC236}">
                <a16:creationId xmlns:a16="http://schemas.microsoft.com/office/drawing/2014/main" id="{3AAC03C8-B504-43D2-AACA-FD26BD343E16}"/>
              </a:ext>
            </a:extLst>
          </p:cNvPr>
          <p:cNvSpPr txBox="1"/>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600"/>
              </a:spcAft>
            </a:pPr>
            <a:r>
              <a:rPr lang="en-US" sz="3200" dirty="0"/>
              <a:t>At the bottom of the food chain are the plants. They are known as the producers</a:t>
            </a:r>
          </a:p>
          <a:p>
            <a:pPr indent="-228600">
              <a:lnSpc>
                <a:spcPct val="90000"/>
              </a:lnSpc>
              <a:spcAft>
                <a:spcPts val="600"/>
              </a:spcAft>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A9924BCB-06C8-425B-9D92-2DBD6817786C}"/>
              </a:ext>
            </a:extLst>
          </p:cNvPr>
          <p:cNvPicPr>
            <a:picLocks noChangeAspect="1"/>
          </p:cNvPicPr>
          <p:nvPr/>
        </p:nvPicPr>
        <p:blipFill rotWithShape="1">
          <a:blip r:embed="rId2">
            <a:extLst>
              <a:ext uri="{28A0092B-C50C-407E-A947-70E740481C1C}">
                <a14:useLocalDpi xmlns:a14="http://schemas.microsoft.com/office/drawing/2010/main" val="0"/>
              </a:ext>
            </a:extLst>
          </a:blip>
          <a:srcRect l="30883" r="29912" b="-1"/>
          <a:stretch/>
        </p:blipFill>
        <p:spPr>
          <a:xfrm>
            <a:off x="20" y="10"/>
            <a:ext cx="4635571" cy="6857990"/>
          </a:xfrm>
          <a:prstGeom prst="rect">
            <a:avLst/>
          </a:prstGeom>
          <a:effectLst/>
        </p:spPr>
      </p:pic>
      <p:cxnSp>
        <p:nvCxnSpPr>
          <p:cNvPr id="16"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BDE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327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924BCB-06C8-425B-9D92-2DBD681778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79245" y="0"/>
            <a:ext cx="6512755" cy="422534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7">
            <a:extLst>
              <a:ext uri="{FF2B5EF4-FFF2-40B4-BE49-F238E27FC236}">
                <a16:creationId xmlns:a16="http://schemas.microsoft.com/office/drawing/2014/main" id="{4A51D85B-9A7B-4310-A293-83F96833CA2F}"/>
              </a:ext>
            </a:extLst>
          </p:cNvPr>
          <p:cNvSpPr>
            <a:spLocks noGrp="1"/>
          </p:cNvSpPr>
          <p:nvPr>
            <p:ph type="title"/>
          </p:nvPr>
        </p:nvSpPr>
        <p:spPr>
          <a:xfrm>
            <a:off x="326136" y="380652"/>
            <a:ext cx="10515600" cy="1325563"/>
          </a:xfrm>
        </p:spPr>
        <p:txBody>
          <a:bodyPr/>
          <a:lstStyle/>
          <a:p>
            <a:r>
              <a:rPr lang="en-GB" dirty="0"/>
              <a:t>What is a food chain?</a:t>
            </a:r>
          </a:p>
        </p:txBody>
      </p:sp>
      <p:sp>
        <p:nvSpPr>
          <p:cNvPr id="2" name="TextBox 1">
            <a:extLst>
              <a:ext uri="{FF2B5EF4-FFF2-40B4-BE49-F238E27FC236}">
                <a16:creationId xmlns:a16="http://schemas.microsoft.com/office/drawing/2014/main" id="{3AAC03C8-B504-43D2-AACA-FD26BD343E16}"/>
              </a:ext>
            </a:extLst>
          </p:cNvPr>
          <p:cNvSpPr txBox="1"/>
          <p:nvPr/>
        </p:nvSpPr>
        <p:spPr>
          <a:xfrm>
            <a:off x="655320" y="2642616"/>
            <a:ext cx="5223529" cy="1754326"/>
          </a:xfrm>
          <a:prstGeom prst="rect">
            <a:avLst/>
          </a:prstGeom>
          <a:noFill/>
        </p:spPr>
        <p:txBody>
          <a:bodyPr wrap="square" rtlCol="0">
            <a:spAutoFit/>
          </a:bodyPr>
          <a:lstStyle/>
          <a:p>
            <a:r>
              <a:rPr lang="en-GB" sz="3600" dirty="0"/>
              <a:t>The next animals in the food chain are called the consumers.</a:t>
            </a:r>
          </a:p>
        </p:txBody>
      </p:sp>
    </p:spTree>
    <p:extLst>
      <p:ext uri="{BB962C8B-B14F-4D97-AF65-F5344CB8AC3E}">
        <p14:creationId xmlns:p14="http://schemas.microsoft.com/office/powerpoint/2010/main" val="853078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924BCB-06C8-425B-9D92-2DBD681778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78849" y="0"/>
            <a:ext cx="6313150" cy="373236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7">
            <a:extLst>
              <a:ext uri="{FF2B5EF4-FFF2-40B4-BE49-F238E27FC236}">
                <a16:creationId xmlns:a16="http://schemas.microsoft.com/office/drawing/2014/main" id="{4A51D85B-9A7B-4310-A293-83F96833CA2F}"/>
              </a:ext>
            </a:extLst>
          </p:cNvPr>
          <p:cNvSpPr>
            <a:spLocks noGrp="1"/>
          </p:cNvSpPr>
          <p:nvPr>
            <p:ph type="title"/>
          </p:nvPr>
        </p:nvSpPr>
        <p:spPr>
          <a:xfrm>
            <a:off x="527304" y="439552"/>
            <a:ext cx="10515600" cy="1325563"/>
          </a:xfrm>
        </p:spPr>
        <p:txBody>
          <a:bodyPr/>
          <a:lstStyle/>
          <a:p>
            <a:r>
              <a:rPr lang="en-GB" dirty="0"/>
              <a:t>What is a food chain?</a:t>
            </a:r>
          </a:p>
        </p:txBody>
      </p:sp>
      <p:sp>
        <p:nvSpPr>
          <p:cNvPr id="2" name="TextBox 1">
            <a:extLst>
              <a:ext uri="{FF2B5EF4-FFF2-40B4-BE49-F238E27FC236}">
                <a16:creationId xmlns:a16="http://schemas.microsoft.com/office/drawing/2014/main" id="{3AAC03C8-B504-43D2-AACA-FD26BD343E16}"/>
              </a:ext>
            </a:extLst>
          </p:cNvPr>
          <p:cNvSpPr txBox="1"/>
          <p:nvPr/>
        </p:nvSpPr>
        <p:spPr>
          <a:xfrm>
            <a:off x="655320" y="2642616"/>
            <a:ext cx="5223529" cy="1754326"/>
          </a:xfrm>
          <a:prstGeom prst="rect">
            <a:avLst/>
          </a:prstGeom>
          <a:noFill/>
        </p:spPr>
        <p:txBody>
          <a:bodyPr wrap="square" rtlCol="0">
            <a:spAutoFit/>
          </a:bodyPr>
          <a:lstStyle/>
          <a:p>
            <a:r>
              <a:rPr lang="en-GB" sz="3600" dirty="0"/>
              <a:t>Animals that are then eaten by other animals are called Prey.</a:t>
            </a:r>
          </a:p>
        </p:txBody>
      </p:sp>
    </p:spTree>
    <p:extLst>
      <p:ext uri="{BB962C8B-B14F-4D97-AF65-F5344CB8AC3E}">
        <p14:creationId xmlns:p14="http://schemas.microsoft.com/office/powerpoint/2010/main" val="4181219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924BCB-06C8-425B-9D92-2DBD681778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78850" y="0"/>
            <a:ext cx="6313150" cy="375514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7">
            <a:extLst>
              <a:ext uri="{FF2B5EF4-FFF2-40B4-BE49-F238E27FC236}">
                <a16:creationId xmlns:a16="http://schemas.microsoft.com/office/drawing/2014/main" id="{4A51D85B-9A7B-4310-A293-83F96833CA2F}"/>
              </a:ext>
            </a:extLst>
          </p:cNvPr>
          <p:cNvSpPr>
            <a:spLocks noGrp="1"/>
          </p:cNvSpPr>
          <p:nvPr>
            <p:ph type="title"/>
          </p:nvPr>
        </p:nvSpPr>
        <p:spPr>
          <a:xfrm>
            <a:off x="509016" y="332396"/>
            <a:ext cx="10515600" cy="1325563"/>
          </a:xfrm>
        </p:spPr>
        <p:txBody>
          <a:bodyPr/>
          <a:lstStyle/>
          <a:p>
            <a:r>
              <a:rPr lang="en-GB" dirty="0"/>
              <a:t>What is a food chain?</a:t>
            </a:r>
          </a:p>
        </p:txBody>
      </p:sp>
      <p:sp>
        <p:nvSpPr>
          <p:cNvPr id="2" name="TextBox 1">
            <a:extLst>
              <a:ext uri="{FF2B5EF4-FFF2-40B4-BE49-F238E27FC236}">
                <a16:creationId xmlns:a16="http://schemas.microsoft.com/office/drawing/2014/main" id="{3AAC03C8-B504-43D2-AACA-FD26BD343E16}"/>
              </a:ext>
            </a:extLst>
          </p:cNvPr>
          <p:cNvSpPr txBox="1"/>
          <p:nvPr/>
        </p:nvSpPr>
        <p:spPr>
          <a:xfrm>
            <a:off x="655320" y="2642616"/>
            <a:ext cx="5223529" cy="2062103"/>
          </a:xfrm>
          <a:prstGeom prst="rect">
            <a:avLst/>
          </a:prstGeom>
          <a:noFill/>
        </p:spPr>
        <p:txBody>
          <a:bodyPr wrap="square" rtlCol="0">
            <a:spAutoFit/>
          </a:bodyPr>
          <a:lstStyle/>
          <a:p>
            <a:r>
              <a:rPr lang="en-GB" sz="3200" dirty="0"/>
              <a:t>Animals that eat other animals are at the top of the food chain. They are called predators.</a:t>
            </a:r>
          </a:p>
        </p:txBody>
      </p:sp>
    </p:spTree>
    <p:extLst>
      <p:ext uri="{BB962C8B-B14F-4D97-AF65-F5344CB8AC3E}">
        <p14:creationId xmlns:p14="http://schemas.microsoft.com/office/powerpoint/2010/main" val="4273919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3" name="Content Placeholder 21">
            <a:extLst>
              <a:ext uri="{FF2B5EF4-FFF2-40B4-BE49-F238E27FC236}">
                <a16:creationId xmlns:a16="http://schemas.microsoft.com/office/drawing/2014/main" id="{8C9017FE-23BC-4381-9467-B86336238337}"/>
              </a:ext>
            </a:extLst>
          </p:cNvPr>
          <p:cNvSpPr>
            <a:spLocks/>
          </p:cNvSpPr>
          <p:nvPr/>
        </p:nvSpPr>
        <p:spPr bwMode="auto">
          <a:xfrm>
            <a:off x="6172200" y="5343526"/>
            <a:ext cx="3748088" cy="714375"/>
          </a:xfrm>
          <a:prstGeom prst="roundRect">
            <a:avLst>
              <a:gd name="adj" fmla="val 0"/>
            </a:avLst>
          </a:prstGeom>
          <a:solidFill>
            <a:srgbClr val="C2CCFF"/>
          </a:solidFill>
          <a:ln>
            <a:noFill/>
          </a:ln>
          <a:extLst>
            <a:ext uri="{91240B29-F687-4F45-9708-019B960494DF}">
              <a14:hiddenLine xmlns:a14="http://schemas.microsoft.com/office/drawing/2010/main" w="25400">
                <a:solidFill>
                  <a:srgbClr val="000000"/>
                </a:solidFill>
                <a:round/>
                <a:headEnd/>
                <a:tailEnd/>
              </a14:hiddenLine>
            </a:ext>
          </a:extLst>
        </p:spPr>
        <p:txBody>
          <a:bodyPr lIns="144000" tIns="144000" rIns="144000" bIns="144000" anchor="ct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buFont typeface="Arial" panose="020B0604020202020204" pitchFamily="34" charset="0"/>
              <a:buNone/>
            </a:pPr>
            <a:r>
              <a:rPr lang="en-GB" altLang="en-US"/>
              <a:t>mouse</a:t>
            </a:r>
          </a:p>
        </p:txBody>
      </p:sp>
      <p:pic>
        <p:nvPicPr>
          <p:cNvPr id="4" name="Picture 3">
            <a:extLst>
              <a:ext uri="{FF2B5EF4-FFF2-40B4-BE49-F238E27FC236}">
                <a16:creationId xmlns:a16="http://schemas.microsoft.com/office/drawing/2014/main" id="{2D489994-C782-42D9-BF4F-D27BDE60BD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1588" y="5153025"/>
            <a:ext cx="9588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20">
            <a:extLst>
              <a:ext uri="{FF2B5EF4-FFF2-40B4-BE49-F238E27FC236}">
                <a16:creationId xmlns:a16="http://schemas.microsoft.com/office/drawing/2014/main" id="{A8EAFD32-2906-4977-A18A-14ECE88B276A}"/>
              </a:ext>
            </a:extLst>
          </p:cNvPr>
          <p:cNvSpPr>
            <a:spLocks noGrp="1"/>
          </p:cNvSpPr>
          <p:nvPr>
            <p:ph type="title"/>
          </p:nvPr>
        </p:nvSpPr>
        <p:spPr>
          <a:xfrm>
            <a:off x="1981201" y="479426"/>
            <a:ext cx="8220075" cy="993775"/>
          </a:xfrm>
        </p:spPr>
        <p:txBody>
          <a:bodyPr/>
          <a:lstStyle/>
          <a:p>
            <a:pPr eaLnBrk="1" hangingPunct="1"/>
            <a:r>
              <a:rPr lang="en-GB" altLang="en-US" sz="3600">
                <a:solidFill>
                  <a:srgbClr val="1D1D1D"/>
                </a:solidFill>
                <a:latin typeface="Twinkl SemiBold" charset="0"/>
              </a:rPr>
              <a:t>Consumers or Producer?</a:t>
            </a:r>
          </a:p>
        </p:txBody>
      </p:sp>
      <p:sp>
        <p:nvSpPr>
          <p:cNvPr id="8197" name="Content Placeholder 21">
            <a:extLst>
              <a:ext uri="{FF2B5EF4-FFF2-40B4-BE49-F238E27FC236}">
                <a16:creationId xmlns:a16="http://schemas.microsoft.com/office/drawing/2014/main" id="{D8D82A7A-0DD5-4824-9B30-7766CF62029D}"/>
              </a:ext>
            </a:extLst>
          </p:cNvPr>
          <p:cNvSpPr>
            <a:spLocks/>
          </p:cNvSpPr>
          <p:nvPr/>
        </p:nvSpPr>
        <p:spPr bwMode="auto">
          <a:xfrm>
            <a:off x="2290764" y="1546225"/>
            <a:ext cx="7621587" cy="57785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44000" tIns="144000" rIns="144000" bIns="144000"/>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buFont typeface="Arial" panose="020B0604020202020204" pitchFamily="34" charset="0"/>
              <a:buNone/>
            </a:pPr>
            <a:r>
              <a:rPr lang="en-GB" altLang="en-US" b="1">
                <a:solidFill>
                  <a:srgbClr val="5E9432"/>
                </a:solidFill>
              </a:rPr>
              <a:t>Producers</a:t>
            </a:r>
            <a:r>
              <a:rPr lang="en-GB" altLang="en-US"/>
              <a:t> are plants that make their own food.</a:t>
            </a:r>
          </a:p>
        </p:txBody>
      </p:sp>
      <p:sp>
        <p:nvSpPr>
          <p:cNvPr id="8198" name="Content Placeholder 21">
            <a:extLst>
              <a:ext uri="{FF2B5EF4-FFF2-40B4-BE49-F238E27FC236}">
                <a16:creationId xmlns:a16="http://schemas.microsoft.com/office/drawing/2014/main" id="{87B94B3F-199A-427E-8762-5311A4132E85}"/>
              </a:ext>
            </a:extLst>
          </p:cNvPr>
          <p:cNvSpPr>
            <a:spLocks/>
          </p:cNvSpPr>
          <p:nvPr/>
        </p:nvSpPr>
        <p:spPr bwMode="auto">
          <a:xfrm>
            <a:off x="2298700" y="2051050"/>
            <a:ext cx="7621588" cy="57943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44000" tIns="144000" rIns="144000" bIns="144000"/>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buFont typeface="Arial" panose="020B0604020202020204" pitchFamily="34" charset="0"/>
              <a:buNone/>
            </a:pPr>
            <a:r>
              <a:rPr lang="en-GB" altLang="en-US" b="1">
                <a:solidFill>
                  <a:srgbClr val="FF8500"/>
                </a:solidFill>
              </a:rPr>
              <a:t>Consumers</a:t>
            </a:r>
            <a:r>
              <a:rPr lang="en-GB" altLang="en-US"/>
              <a:t> are animals that eat food.</a:t>
            </a:r>
          </a:p>
          <a:p>
            <a:pPr eaLnBrk="1" hangingPunct="1">
              <a:buFont typeface="Arial" panose="020B0604020202020204" pitchFamily="34" charset="0"/>
              <a:buNone/>
            </a:pPr>
            <a:endParaRPr lang="en-GB" altLang="en-US"/>
          </a:p>
        </p:txBody>
      </p:sp>
      <p:sp>
        <p:nvSpPr>
          <p:cNvPr id="41" name="Content Placeholder 21">
            <a:extLst>
              <a:ext uri="{FF2B5EF4-FFF2-40B4-BE49-F238E27FC236}">
                <a16:creationId xmlns:a16="http://schemas.microsoft.com/office/drawing/2014/main" id="{B1954E49-48DB-40ED-9E86-D5F08694C1B1}"/>
              </a:ext>
            </a:extLst>
          </p:cNvPr>
          <p:cNvSpPr>
            <a:spLocks/>
          </p:cNvSpPr>
          <p:nvPr/>
        </p:nvSpPr>
        <p:spPr bwMode="auto">
          <a:xfrm>
            <a:off x="2279650" y="2589214"/>
            <a:ext cx="7640638" cy="57943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44000" tIns="144000" rIns="144000" bIns="144000"/>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buFont typeface="Arial" panose="020B0604020202020204" pitchFamily="34" charset="0"/>
              <a:buNone/>
            </a:pPr>
            <a:r>
              <a:rPr lang="en-GB" altLang="en-US">
                <a:solidFill>
                  <a:schemeClr val="tx1"/>
                </a:solidFill>
              </a:rPr>
              <a:t>Which are </a:t>
            </a:r>
            <a:r>
              <a:rPr lang="en-GB" altLang="en-US" b="1">
                <a:solidFill>
                  <a:srgbClr val="FF8500"/>
                </a:solidFill>
              </a:rPr>
              <a:t>consumers</a:t>
            </a:r>
            <a:r>
              <a:rPr lang="en-GB" altLang="en-US">
                <a:solidFill>
                  <a:schemeClr val="tx1"/>
                </a:solidFill>
              </a:rPr>
              <a:t> and which are </a:t>
            </a:r>
            <a:r>
              <a:rPr lang="en-GB" altLang="en-US" b="1">
                <a:solidFill>
                  <a:srgbClr val="5E9432"/>
                </a:solidFill>
              </a:rPr>
              <a:t>producers?</a:t>
            </a:r>
          </a:p>
          <a:p>
            <a:pPr eaLnBrk="1" hangingPunct="1">
              <a:buFont typeface="Arial" panose="020B0604020202020204" pitchFamily="34" charset="0"/>
              <a:buNone/>
            </a:pPr>
            <a:endParaRPr lang="en-GB" altLang="en-US" b="1">
              <a:solidFill>
                <a:srgbClr val="00B050"/>
              </a:solidFill>
            </a:endParaRPr>
          </a:p>
        </p:txBody>
      </p:sp>
      <p:sp>
        <p:nvSpPr>
          <p:cNvPr id="44" name="Content Placeholder 21">
            <a:extLst>
              <a:ext uri="{FF2B5EF4-FFF2-40B4-BE49-F238E27FC236}">
                <a16:creationId xmlns:a16="http://schemas.microsoft.com/office/drawing/2014/main" id="{9C6E2823-E752-452B-A96C-D6A72407973E}"/>
              </a:ext>
            </a:extLst>
          </p:cNvPr>
          <p:cNvSpPr>
            <a:spLocks/>
          </p:cNvSpPr>
          <p:nvPr/>
        </p:nvSpPr>
        <p:spPr bwMode="auto">
          <a:xfrm>
            <a:off x="2279650" y="5343526"/>
            <a:ext cx="3746500" cy="714375"/>
          </a:xfrm>
          <a:prstGeom prst="roundRect">
            <a:avLst>
              <a:gd name="adj" fmla="val 0"/>
            </a:avLst>
          </a:prstGeom>
          <a:solidFill>
            <a:srgbClr val="C2CCFF"/>
          </a:solidFill>
          <a:ln>
            <a:noFill/>
          </a:ln>
          <a:extLst>
            <a:ext uri="{91240B29-F687-4F45-9708-019B960494DF}">
              <a14:hiddenLine xmlns:a14="http://schemas.microsoft.com/office/drawing/2010/main" w="9525">
                <a:solidFill>
                  <a:srgbClr val="000000"/>
                </a:solidFill>
                <a:round/>
                <a:headEnd/>
                <a:tailEnd/>
              </a14:hiddenLine>
            </a:ext>
          </a:extLst>
        </p:spPr>
        <p:txBody>
          <a:bodyPr lIns="144000" tIns="144000" rIns="144000" bIns="144000" anchor="ct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buFont typeface="Arial" panose="020B0604020202020204" pitchFamily="34" charset="0"/>
              <a:buNone/>
            </a:pPr>
            <a:r>
              <a:rPr lang="en-GB" altLang="en-US"/>
              <a:t>grass</a:t>
            </a:r>
          </a:p>
        </p:txBody>
      </p:sp>
      <p:sp>
        <p:nvSpPr>
          <p:cNvPr id="12" name="Content Placeholder 21">
            <a:extLst>
              <a:ext uri="{FF2B5EF4-FFF2-40B4-BE49-F238E27FC236}">
                <a16:creationId xmlns:a16="http://schemas.microsoft.com/office/drawing/2014/main" id="{CF4BFDF5-3CE3-4FBB-84EE-673E481DD212}"/>
              </a:ext>
            </a:extLst>
          </p:cNvPr>
          <p:cNvSpPr>
            <a:spLocks/>
          </p:cNvSpPr>
          <p:nvPr/>
        </p:nvSpPr>
        <p:spPr bwMode="auto">
          <a:xfrm>
            <a:off x="2279650" y="3433763"/>
            <a:ext cx="3746500" cy="704850"/>
          </a:xfrm>
          <a:prstGeom prst="roundRect">
            <a:avLst>
              <a:gd name="adj" fmla="val 0"/>
            </a:avLst>
          </a:prstGeom>
          <a:solidFill>
            <a:srgbClr val="C2CCFF"/>
          </a:solidFill>
          <a:ln>
            <a:noFill/>
          </a:ln>
          <a:extLst>
            <a:ext uri="{91240B29-F687-4F45-9708-019B960494DF}">
              <a14:hiddenLine xmlns:a14="http://schemas.microsoft.com/office/drawing/2010/main" w="9525">
                <a:solidFill>
                  <a:srgbClr val="000000"/>
                </a:solidFill>
                <a:round/>
                <a:headEnd/>
                <a:tailEnd/>
              </a14:hiddenLine>
            </a:ext>
          </a:extLst>
        </p:spPr>
        <p:txBody>
          <a:bodyPr lIns="144000" tIns="144000" rIns="144000" bIns="144000" anchor="ct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buFont typeface="Arial" panose="020B0604020202020204" pitchFamily="34" charset="0"/>
              <a:buNone/>
            </a:pPr>
            <a:r>
              <a:rPr lang="en-GB" altLang="en-US"/>
              <a:t>rabbit</a:t>
            </a:r>
          </a:p>
        </p:txBody>
      </p:sp>
      <p:sp>
        <p:nvSpPr>
          <p:cNvPr id="42" name="Content Placeholder 21">
            <a:extLst>
              <a:ext uri="{FF2B5EF4-FFF2-40B4-BE49-F238E27FC236}">
                <a16:creationId xmlns:a16="http://schemas.microsoft.com/office/drawing/2014/main" id="{840C48FB-1EC4-4FB3-9884-4038257D8A39}"/>
              </a:ext>
            </a:extLst>
          </p:cNvPr>
          <p:cNvSpPr>
            <a:spLocks/>
          </p:cNvSpPr>
          <p:nvPr/>
        </p:nvSpPr>
        <p:spPr bwMode="auto">
          <a:xfrm>
            <a:off x="2293939" y="4392614"/>
            <a:ext cx="3748087" cy="714375"/>
          </a:xfrm>
          <a:prstGeom prst="roundRect">
            <a:avLst>
              <a:gd name="adj" fmla="val 0"/>
            </a:avLst>
          </a:prstGeom>
          <a:solidFill>
            <a:srgbClr val="C2CCFF"/>
          </a:solidFill>
          <a:ln>
            <a:noFill/>
          </a:ln>
          <a:extLst>
            <a:ext uri="{91240B29-F687-4F45-9708-019B960494DF}">
              <a14:hiddenLine xmlns:a14="http://schemas.microsoft.com/office/drawing/2010/main" w="25400">
                <a:solidFill>
                  <a:srgbClr val="000000"/>
                </a:solidFill>
                <a:round/>
                <a:headEnd/>
                <a:tailEnd/>
              </a14:hiddenLine>
            </a:ext>
          </a:extLst>
        </p:spPr>
        <p:txBody>
          <a:bodyPr lIns="144000" tIns="144000" rIns="144000" bIns="144000" anchor="ct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buFont typeface="Arial" panose="020B0604020202020204" pitchFamily="34" charset="0"/>
              <a:buNone/>
            </a:pPr>
            <a:r>
              <a:rPr lang="en-GB" altLang="en-US"/>
              <a:t>lion</a:t>
            </a:r>
          </a:p>
        </p:txBody>
      </p:sp>
      <p:pic>
        <p:nvPicPr>
          <p:cNvPr id="3" name="Picture 2">
            <a:extLst>
              <a:ext uri="{FF2B5EF4-FFF2-40B4-BE49-F238E27FC236}">
                <a16:creationId xmlns:a16="http://schemas.microsoft.com/office/drawing/2014/main" id="{72217585-3FDC-4650-A45C-88174DAD52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0113" y="4306888"/>
            <a:ext cx="1320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Content Placeholder 21">
            <a:extLst>
              <a:ext uri="{FF2B5EF4-FFF2-40B4-BE49-F238E27FC236}">
                <a16:creationId xmlns:a16="http://schemas.microsoft.com/office/drawing/2014/main" id="{FB8E2F03-31E2-48FD-A812-318CB40D5072}"/>
              </a:ext>
            </a:extLst>
          </p:cNvPr>
          <p:cNvSpPr>
            <a:spLocks/>
          </p:cNvSpPr>
          <p:nvPr/>
        </p:nvSpPr>
        <p:spPr bwMode="auto">
          <a:xfrm>
            <a:off x="6172200" y="3435350"/>
            <a:ext cx="3748088" cy="712788"/>
          </a:xfrm>
          <a:prstGeom prst="roundRect">
            <a:avLst>
              <a:gd name="adj" fmla="val 0"/>
            </a:avLst>
          </a:prstGeom>
          <a:solidFill>
            <a:srgbClr val="C2CCFF"/>
          </a:solidFill>
          <a:ln>
            <a:noFill/>
          </a:ln>
          <a:extLst>
            <a:ext uri="{91240B29-F687-4F45-9708-019B960494DF}">
              <a14:hiddenLine xmlns:a14="http://schemas.microsoft.com/office/drawing/2010/main" w="25400">
                <a:solidFill>
                  <a:srgbClr val="000000"/>
                </a:solidFill>
                <a:round/>
                <a:headEnd/>
                <a:tailEnd/>
              </a14:hiddenLine>
            </a:ext>
          </a:extLst>
        </p:spPr>
        <p:txBody>
          <a:bodyPr lIns="144000" tIns="144000" rIns="144000" bIns="144000" anchor="ct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buFont typeface="Arial" panose="020B0604020202020204" pitchFamily="34" charset="0"/>
              <a:buNone/>
            </a:pPr>
            <a:r>
              <a:rPr lang="en-GB" altLang="en-US"/>
              <a:t>lettuce</a:t>
            </a:r>
          </a:p>
        </p:txBody>
      </p:sp>
      <p:pic>
        <p:nvPicPr>
          <p:cNvPr id="5" name="Picture 4">
            <a:extLst>
              <a:ext uri="{FF2B5EF4-FFF2-40B4-BE49-F238E27FC236}">
                <a16:creationId xmlns:a16="http://schemas.microsoft.com/office/drawing/2014/main" id="{2AED702B-5E7B-480E-B510-6A9828281E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1575" y="3338513"/>
            <a:ext cx="96520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1">
            <a:extLst>
              <a:ext uri="{FF2B5EF4-FFF2-40B4-BE49-F238E27FC236}">
                <a16:creationId xmlns:a16="http://schemas.microsoft.com/office/drawing/2014/main" id="{ECD47105-1005-4072-80B8-BE3406696D21}"/>
              </a:ext>
            </a:extLst>
          </p:cNvPr>
          <p:cNvSpPr>
            <a:spLocks/>
          </p:cNvSpPr>
          <p:nvPr/>
        </p:nvSpPr>
        <p:spPr bwMode="auto">
          <a:xfrm>
            <a:off x="6164264" y="4395789"/>
            <a:ext cx="3748087" cy="712787"/>
          </a:xfrm>
          <a:prstGeom prst="roundRect">
            <a:avLst>
              <a:gd name="adj" fmla="val 0"/>
            </a:avLst>
          </a:prstGeom>
          <a:solidFill>
            <a:srgbClr val="C2CCFF"/>
          </a:solidFill>
          <a:ln>
            <a:noFill/>
          </a:ln>
          <a:extLst>
            <a:ext uri="{91240B29-F687-4F45-9708-019B960494DF}">
              <a14:hiddenLine xmlns:a14="http://schemas.microsoft.com/office/drawing/2010/main" w="25400">
                <a:solidFill>
                  <a:srgbClr val="000000"/>
                </a:solidFill>
                <a:round/>
                <a:headEnd/>
                <a:tailEnd/>
              </a14:hiddenLine>
            </a:ext>
          </a:extLst>
        </p:spPr>
        <p:txBody>
          <a:bodyPr lIns="144000" tIns="144000" rIns="144000" bIns="144000" anchor="ct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buFont typeface="Arial" panose="020B0604020202020204" pitchFamily="34" charset="0"/>
              <a:buNone/>
            </a:pPr>
            <a:r>
              <a:rPr lang="en-GB" altLang="en-US"/>
              <a:t>broccoli</a:t>
            </a:r>
          </a:p>
        </p:txBody>
      </p:sp>
      <p:pic>
        <p:nvPicPr>
          <p:cNvPr id="6" name="Picture 5">
            <a:extLst>
              <a:ext uri="{FF2B5EF4-FFF2-40B4-BE49-F238E27FC236}">
                <a16:creationId xmlns:a16="http://schemas.microsoft.com/office/drawing/2014/main" id="{895CC527-4E4E-4C61-9699-78348F4936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0464" y="4311651"/>
            <a:ext cx="860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5367FF8-3C4C-455F-A3D1-0E60ADE715A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45075" y="3338514"/>
            <a:ext cx="100488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7">
            <a:extLst>
              <a:ext uri="{FF2B5EF4-FFF2-40B4-BE49-F238E27FC236}">
                <a16:creationId xmlns:a16="http://schemas.microsoft.com/office/drawing/2014/main" id="{0DA77682-C633-4A7F-BA98-DA8FBBFE0D8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9763" y="5191126"/>
            <a:ext cx="2082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nodeType="afterGroup">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nodeType="withEffect">
                                  <p:stCondLst>
                                    <p:cond delay="0"/>
                                  </p:stCondLst>
                                  <p:childTnLst>
                                    <p:set>
                                      <p:cBhvr>
                                        <p:cTn id="41" dur="1" fill="hold">
                                          <p:stCondLst>
                                            <p:cond delay="0"/>
                                          </p:stCondLst>
                                        </p:cTn>
                                        <p:tgtEl>
                                          <p:spTgt spid="9233"/>
                                        </p:tgtEl>
                                        <p:attrNameLst>
                                          <p:attrName>style.visibility</p:attrName>
                                        </p:attrNameLst>
                                      </p:cBhvr>
                                      <p:to>
                                        <p:strVal val="visible"/>
                                      </p:to>
                                    </p:set>
                                    <p:animEffect transition="in" filter="fade">
                                      <p:cBhvr>
                                        <p:cTn id="42" dur="500"/>
                                        <p:tgtEl>
                                          <p:spTgt spid="9233"/>
                                        </p:tgtEl>
                                      </p:cBhvr>
                                    </p:animEffect>
                                  </p:childTnLst>
                                </p:cTn>
                              </p:par>
                            </p:childTnLst>
                          </p:cTn>
                        </p:par>
                        <p:par>
                          <p:cTn id="43" fill="hold" nodeType="afterGroup">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mph" presetSubtype="2" fill="hold" nodeType="clickEffect">
                                  <p:stCondLst>
                                    <p:cond delay="0"/>
                                  </p:stCondLst>
                                  <p:childTnLst>
                                    <p:animClr clrSpc="rgb" dir="cw">
                                      <p:cBhvr>
                                        <p:cTn id="53" dur="100" fill="hold"/>
                                        <p:tgtEl>
                                          <p:spTgt spid="12"/>
                                        </p:tgtEl>
                                        <p:attrNameLst>
                                          <p:attrName>fillcolor</p:attrName>
                                        </p:attrNameLst>
                                      </p:cBhvr>
                                      <p:to>
                                        <a:srgbClr val="FF8500"/>
                                      </p:to>
                                    </p:animClr>
                                    <p:set>
                                      <p:cBhvr>
                                        <p:cTn id="54" dur="100" fill="hold"/>
                                        <p:tgtEl>
                                          <p:spTgt spid="12"/>
                                        </p:tgtEl>
                                        <p:attrNameLst>
                                          <p:attrName>fill.type</p:attrName>
                                        </p:attrNameLst>
                                      </p:cBhvr>
                                      <p:to>
                                        <p:strVal val="solid"/>
                                      </p:to>
                                    </p:set>
                                    <p:set>
                                      <p:cBhvr>
                                        <p:cTn id="55" dur="100" fill="hold"/>
                                        <p:tgtEl>
                                          <p:spTgt spid="12"/>
                                        </p:tgtEl>
                                        <p:attrNameLst>
                                          <p:attrName>fill.on</p:attrName>
                                        </p:attrNameLst>
                                      </p:cBhvr>
                                      <p:to>
                                        <p:strVal val="tru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mph" presetSubtype="2" fill="hold" nodeType="clickEffect">
                                  <p:stCondLst>
                                    <p:cond delay="0"/>
                                  </p:stCondLst>
                                  <p:childTnLst>
                                    <p:animClr clrSpc="rgb" dir="cw">
                                      <p:cBhvr>
                                        <p:cTn id="59" dur="100" fill="hold"/>
                                        <p:tgtEl>
                                          <p:spTgt spid="43"/>
                                        </p:tgtEl>
                                        <p:attrNameLst>
                                          <p:attrName>fillcolor</p:attrName>
                                        </p:attrNameLst>
                                      </p:cBhvr>
                                      <p:to>
                                        <a:srgbClr val="5E9432"/>
                                      </p:to>
                                    </p:animClr>
                                    <p:set>
                                      <p:cBhvr>
                                        <p:cTn id="60" dur="100" fill="hold"/>
                                        <p:tgtEl>
                                          <p:spTgt spid="43"/>
                                        </p:tgtEl>
                                        <p:attrNameLst>
                                          <p:attrName>fill.type</p:attrName>
                                        </p:attrNameLst>
                                      </p:cBhvr>
                                      <p:to>
                                        <p:strVal val="solid"/>
                                      </p:to>
                                    </p:set>
                                    <p:set>
                                      <p:cBhvr>
                                        <p:cTn id="61" dur="100" fill="hold"/>
                                        <p:tgtEl>
                                          <p:spTgt spid="43"/>
                                        </p:tgtEl>
                                        <p:attrNameLst>
                                          <p:attrName>fill.on</p:attrName>
                                        </p:attrNameLst>
                                      </p:cBhvr>
                                      <p:to>
                                        <p:strVal val="tru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mph" presetSubtype="2" fill="hold" nodeType="clickEffect">
                                  <p:stCondLst>
                                    <p:cond delay="0"/>
                                  </p:stCondLst>
                                  <p:childTnLst>
                                    <p:animClr clrSpc="rgb" dir="cw">
                                      <p:cBhvr>
                                        <p:cTn id="65" dur="100" fill="hold"/>
                                        <p:tgtEl>
                                          <p:spTgt spid="42"/>
                                        </p:tgtEl>
                                        <p:attrNameLst>
                                          <p:attrName>fillcolor</p:attrName>
                                        </p:attrNameLst>
                                      </p:cBhvr>
                                      <p:to>
                                        <a:schemeClr val="accent2"/>
                                      </p:to>
                                    </p:animClr>
                                    <p:set>
                                      <p:cBhvr>
                                        <p:cTn id="66" dur="100" fill="hold"/>
                                        <p:tgtEl>
                                          <p:spTgt spid="42"/>
                                        </p:tgtEl>
                                        <p:attrNameLst>
                                          <p:attrName>fill.type</p:attrName>
                                        </p:attrNameLst>
                                      </p:cBhvr>
                                      <p:to>
                                        <p:strVal val="solid"/>
                                      </p:to>
                                    </p:set>
                                    <p:set>
                                      <p:cBhvr>
                                        <p:cTn id="67" dur="100" fill="hold"/>
                                        <p:tgtEl>
                                          <p:spTgt spid="42"/>
                                        </p:tgtEl>
                                        <p:attrNameLst>
                                          <p:attrName>fill.on</p:attrName>
                                        </p:attrNameLst>
                                      </p:cBhvr>
                                      <p:to>
                                        <p:strVal val="tru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mph" presetSubtype="2" fill="hold" nodeType="clickEffect">
                                  <p:stCondLst>
                                    <p:cond delay="0"/>
                                  </p:stCondLst>
                                  <p:childTnLst>
                                    <p:animClr clrSpc="rgb" dir="cw">
                                      <p:cBhvr>
                                        <p:cTn id="71" dur="100" fill="hold"/>
                                        <p:tgtEl>
                                          <p:spTgt spid="16"/>
                                        </p:tgtEl>
                                        <p:attrNameLst>
                                          <p:attrName>fillcolor</p:attrName>
                                        </p:attrNameLst>
                                      </p:cBhvr>
                                      <p:to>
                                        <a:srgbClr val="5E9432"/>
                                      </p:to>
                                    </p:animClr>
                                    <p:set>
                                      <p:cBhvr>
                                        <p:cTn id="72" dur="100" fill="hold"/>
                                        <p:tgtEl>
                                          <p:spTgt spid="16"/>
                                        </p:tgtEl>
                                        <p:attrNameLst>
                                          <p:attrName>fill.type</p:attrName>
                                        </p:attrNameLst>
                                      </p:cBhvr>
                                      <p:to>
                                        <p:strVal val="solid"/>
                                      </p:to>
                                    </p:set>
                                    <p:set>
                                      <p:cBhvr>
                                        <p:cTn id="73" dur="100" fill="hold"/>
                                        <p:tgtEl>
                                          <p:spTgt spid="16"/>
                                        </p:tgtEl>
                                        <p:attrNameLst>
                                          <p:attrName>fill.on</p:attrName>
                                        </p:attrNameLst>
                                      </p:cBhvr>
                                      <p:to>
                                        <p:strVal val="tru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mph" presetSubtype="2" fill="hold" nodeType="clickEffect">
                                  <p:stCondLst>
                                    <p:cond delay="0"/>
                                  </p:stCondLst>
                                  <p:childTnLst>
                                    <p:animClr clrSpc="rgb" dir="cw">
                                      <p:cBhvr>
                                        <p:cTn id="77" dur="100" fill="hold"/>
                                        <p:tgtEl>
                                          <p:spTgt spid="44"/>
                                        </p:tgtEl>
                                        <p:attrNameLst>
                                          <p:attrName>fillcolor</p:attrName>
                                        </p:attrNameLst>
                                      </p:cBhvr>
                                      <p:to>
                                        <a:srgbClr val="5E9432"/>
                                      </p:to>
                                    </p:animClr>
                                    <p:set>
                                      <p:cBhvr>
                                        <p:cTn id="78" dur="100" fill="hold"/>
                                        <p:tgtEl>
                                          <p:spTgt spid="44"/>
                                        </p:tgtEl>
                                        <p:attrNameLst>
                                          <p:attrName>fill.type</p:attrName>
                                        </p:attrNameLst>
                                      </p:cBhvr>
                                      <p:to>
                                        <p:strVal val="solid"/>
                                      </p:to>
                                    </p:set>
                                    <p:set>
                                      <p:cBhvr>
                                        <p:cTn id="79" dur="100" fill="hold"/>
                                        <p:tgtEl>
                                          <p:spTgt spid="44"/>
                                        </p:tgtEl>
                                        <p:attrNameLst>
                                          <p:attrName>fill.on</p:attrName>
                                        </p:attrNameLst>
                                      </p:cBhvr>
                                      <p:to>
                                        <p:strVal val="tru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mph" presetSubtype="2" fill="hold" nodeType="clickEffect">
                                  <p:stCondLst>
                                    <p:cond delay="0"/>
                                  </p:stCondLst>
                                  <p:childTnLst>
                                    <p:animClr clrSpc="rgb" dir="cw">
                                      <p:cBhvr>
                                        <p:cTn id="83" dur="100" fill="hold"/>
                                        <p:tgtEl>
                                          <p:spTgt spid="13"/>
                                        </p:tgtEl>
                                        <p:attrNameLst>
                                          <p:attrName>fillcolor</p:attrName>
                                        </p:attrNameLst>
                                      </p:cBhvr>
                                      <p:to>
                                        <a:schemeClr val="accent2"/>
                                      </p:to>
                                    </p:animClr>
                                    <p:set>
                                      <p:cBhvr>
                                        <p:cTn id="84" dur="100" fill="hold"/>
                                        <p:tgtEl>
                                          <p:spTgt spid="13"/>
                                        </p:tgtEl>
                                        <p:attrNameLst>
                                          <p:attrName>fill.type</p:attrName>
                                        </p:attrNameLst>
                                      </p:cBhvr>
                                      <p:to>
                                        <p:strVal val="solid"/>
                                      </p:to>
                                    </p:set>
                                    <p:set>
                                      <p:cBhvr>
                                        <p:cTn id="85" dur="1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 grpId="0"/>
      <p:bldP spid="44" grpId="0" animBg="1"/>
      <p:bldP spid="12" grpId="0" animBg="1"/>
      <p:bldP spid="42" grpId="0" animBg="1"/>
      <p:bldP spid="4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AFB63-FDE0-455C-874D-6F287BE88580}"/>
              </a:ext>
            </a:extLst>
          </p:cNvPr>
          <p:cNvPicPr>
            <a:picLocks noChangeAspect="1"/>
          </p:cNvPicPr>
          <p:nvPr/>
        </p:nvPicPr>
        <p:blipFill rotWithShape="1">
          <a:blip r:embed="rId2"/>
          <a:srcRect r="10720" b="-1"/>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1" name="Freeform: Shape 1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2235277"/>
          </a:xfrm>
        </p:spPr>
        <p:txBody>
          <a:bodyPr>
            <a:normAutofit fontScale="90000"/>
          </a:bodyPr>
          <a:lstStyle/>
          <a:p>
            <a:pPr algn="l"/>
            <a:r>
              <a:rPr lang="en-GB" sz="4600" b="1" u="sng" dirty="0">
                <a:solidFill>
                  <a:srgbClr val="FFFFFF"/>
                </a:solidFill>
              </a:rPr>
              <a:t>English</a:t>
            </a:r>
            <a:br>
              <a:rPr lang="en-GB" sz="4600" dirty="0">
                <a:solidFill>
                  <a:srgbClr val="FFFFFF"/>
                </a:solidFill>
              </a:rPr>
            </a:br>
            <a:r>
              <a:rPr lang="en-GB" sz="4600" dirty="0">
                <a:solidFill>
                  <a:srgbClr val="FFFFFF"/>
                </a:solidFill>
              </a:rPr>
              <a:t>LO: To explore how characters are described in stories</a:t>
            </a:r>
          </a:p>
        </p:txBody>
      </p:sp>
    </p:spTree>
    <p:extLst>
      <p:ext uri="{BB962C8B-B14F-4D97-AF65-F5344CB8AC3E}">
        <p14:creationId xmlns:p14="http://schemas.microsoft.com/office/powerpoint/2010/main" val="486452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7B50-7770-4A2A-83BC-E01DC2B81C72}"/>
              </a:ext>
            </a:extLst>
          </p:cNvPr>
          <p:cNvSpPr>
            <a:spLocks noGrp="1"/>
          </p:cNvSpPr>
          <p:nvPr>
            <p:ph type="title"/>
          </p:nvPr>
        </p:nvSpPr>
        <p:spPr/>
        <p:txBody>
          <a:bodyPr>
            <a:normAutofit fontScale="90000"/>
          </a:bodyPr>
          <a:lstStyle/>
          <a:p>
            <a:r>
              <a:rPr lang="en-GB" dirty="0"/>
              <a:t>Food chains use arrows to show how the energy from food moves from one living thing to the next:</a:t>
            </a:r>
          </a:p>
        </p:txBody>
      </p:sp>
      <p:pic>
        <p:nvPicPr>
          <p:cNvPr id="5" name="Picture 4" descr="A picture containing clock&#10;&#10;Description automatically generated">
            <a:extLst>
              <a:ext uri="{FF2B5EF4-FFF2-40B4-BE49-F238E27FC236}">
                <a16:creationId xmlns:a16="http://schemas.microsoft.com/office/drawing/2014/main" id="{42A3506A-DC19-4EFA-9827-53440087F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794" y="2782743"/>
            <a:ext cx="4194412" cy="1859441"/>
          </a:xfrm>
          <a:prstGeom prst="rect">
            <a:avLst/>
          </a:prstGeom>
        </p:spPr>
      </p:pic>
      <p:pic>
        <p:nvPicPr>
          <p:cNvPr id="6" name="Picture 7">
            <a:extLst>
              <a:ext uri="{FF2B5EF4-FFF2-40B4-BE49-F238E27FC236}">
                <a16:creationId xmlns:a16="http://schemas.microsoft.com/office/drawing/2014/main" id="{7E73EAE7-E4E5-4C1B-B640-17F5623D2EC0}"/>
              </a:ext>
            </a:extLst>
          </p:cNvPr>
          <p:cNvPicPr>
            <a:picLocks noChangeAspect="1"/>
          </p:cNvPicPr>
          <p:nvPr/>
        </p:nvPicPr>
        <p:blipFill>
          <a:blip r:embed="rId3">
            <a:extLst>
              <a:ext uri="{28A0092B-C50C-407E-A947-70E740481C1C}">
                <a14:useLocalDpi xmlns:a14="http://schemas.microsoft.com/office/drawing/2010/main" val="0"/>
              </a:ext>
            </a:extLst>
          </a:blip>
          <a:srcRect t="68135" r="44695"/>
          <a:stretch>
            <a:fillRect/>
          </a:stretch>
        </p:blipFill>
        <p:spPr bwMode="auto">
          <a:xfrm rot="19274602">
            <a:off x="177101" y="2906967"/>
            <a:ext cx="36734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0391227-E04D-47D0-A61D-25ED410BB3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7880" y="2336894"/>
            <a:ext cx="2868612"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473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7B50-7770-4A2A-83BC-E01DC2B81C72}"/>
              </a:ext>
            </a:extLst>
          </p:cNvPr>
          <p:cNvSpPr>
            <a:spLocks noGrp="1"/>
          </p:cNvSpPr>
          <p:nvPr>
            <p:ph type="title"/>
          </p:nvPr>
        </p:nvSpPr>
        <p:spPr/>
        <p:txBody>
          <a:bodyPr>
            <a:normAutofit/>
          </a:bodyPr>
          <a:lstStyle/>
          <a:p>
            <a:r>
              <a:rPr lang="en-GB" dirty="0"/>
              <a:t>What is wrong with this food chain?</a:t>
            </a:r>
          </a:p>
        </p:txBody>
      </p:sp>
      <p:pic>
        <p:nvPicPr>
          <p:cNvPr id="5" name="Picture 4" descr="A picture containing clock&#10;&#10;Description automatically generated">
            <a:extLst>
              <a:ext uri="{FF2B5EF4-FFF2-40B4-BE49-F238E27FC236}">
                <a16:creationId xmlns:a16="http://schemas.microsoft.com/office/drawing/2014/main" id="{42A3506A-DC19-4EFA-9827-53440087F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794" y="2782743"/>
            <a:ext cx="4194412" cy="1859441"/>
          </a:xfrm>
          <a:prstGeom prst="rect">
            <a:avLst/>
          </a:prstGeom>
        </p:spPr>
      </p:pic>
      <p:pic>
        <p:nvPicPr>
          <p:cNvPr id="8" name="Picture 2">
            <a:extLst>
              <a:ext uri="{FF2B5EF4-FFF2-40B4-BE49-F238E27FC236}">
                <a16:creationId xmlns:a16="http://schemas.microsoft.com/office/drawing/2014/main" id="{DE0D83DA-EB91-4323-99CE-5A0A04DB9C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0738" y="2948731"/>
            <a:ext cx="1790134" cy="161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B7E54F65-1A55-4EBA-A077-940776CF79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31128" y="2948731"/>
            <a:ext cx="2228821" cy="16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122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7B50-7770-4A2A-83BC-E01DC2B81C72}"/>
              </a:ext>
            </a:extLst>
          </p:cNvPr>
          <p:cNvSpPr>
            <a:spLocks noGrp="1"/>
          </p:cNvSpPr>
          <p:nvPr>
            <p:ph type="title"/>
          </p:nvPr>
        </p:nvSpPr>
        <p:spPr/>
        <p:txBody>
          <a:bodyPr>
            <a:normAutofit/>
          </a:bodyPr>
          <a:lstStyle/>
          <a:p>
            <a:r>
              <a:rPr lang="en-GB" dirty="0"/>
              <a:t>The arrow is pointing the wrong way!</a:t>
            </a:r>
          </a:p>
        </p:txBody>
      </p:sp>
      <p:pic>
        <p:nvPicPr>
          <p:cNvPr id="5" name="Picture 4" descr="A picture containing clock&#10;&#10;Description automatically generated">
            <a:extLst>
              <a:ext uri="{FF2B5EF4-FFF2-40B4-BE49-F238E27FC236}">
                <a16:creationId xmlns:a16="http://schemas.microsoft.com/office/drawing/2014/main" id="{42A3506A-DC19-4EFA-9827-53440087F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794" y="2782743"/>
            <a:ext cx="4194412" cy="1859441"/>
          </a:xfrm>
          <a:prstGeom prst="rect">
            <a:avLst/>
          </a:prstGeom>
        </p:spPr>
      </p:pic>
      <p:pic>
        <p:nvPicPr>
          <p:cNvPr id="8" name="Picture 2">
            <a:extLst>
              <a:ext uri="{FF2B5EF4-FFF2-40B4-BE49-F238E27FC236}">
                <a16:creationId xmlns:a16="http://schemas.microsoft.com/office/drawing/2014/main" id="{DE0D83DA-EB91-4323-99CE-5A0A04DB9C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0738" y="2948731"/>
            <a:ext cx="1790134" cy="161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B7E54F65-1A55-4EBA-A077-940776CF79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31128" y="2948731"/>
            <a:ext cx="2228821" cy="16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464B0474-345C-4822-AAF0-71F85F406E59}"/>
              </a:ext>
            </a:extLst>
          </p:cNvPr>
          <p:cNvGrpSpPr/>
          <p:nvPr/>
        </p:nvGrpSpPr>
        <p:grpSpPr>
          <a:xfrm>
            <a:off x="3828960" y="1780056"/>
            <a:ext cx="4510080" cy="3415320"/>
            <a:chOff x="3828960" y="1780056"/>
            <a:chExt cx="4510080" cy="3415320"/>
          </a:xfrm>
        </p:grpSpPr>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9B47FF1B-4A2F-4312-B11D-CF4A43A52306}"/>
                    </a:ext>
                  </a:extLst>
                </p14:cNvPr>
                <p14:cNvContentPartPr/>
                <p14:nvPr/>
              </p14:nvContentPartPr>
              <p14:xfrm>
                <a:off x="4092480" y="1807776"/>
                <a:ext cx="3539880" cy="3387600"/>
              </p14:xfrm>
            </p:contentPart>
          </mc:Choice>
          <mc:Fallback>
            <p:pic>
              <p:nvPicPr>
                <p:cNvPr id="3" name="Ink 2">
                  <a:extLst>
                    <a:ext uri="{FF2B5EF4-FFF2-40B4-BE49-F238E27FC236}">
                      <a16:creationId xmlns:a16="http://schemas.microsoft.com/office/drawing/2014/main" id="{9B47FF1B-4A2F-4312-B11D-CF4A43A52306}"/>
                    </a:ext>
                  </a:extLst>
                </p:cNvPr>
                <p:cNvPicPr/>
                <p:nvPr/>
              </p:nvPicPr>
              <p:blipFill>
                <a:blip r:embed="rId6"/>
                <a:stretch>
                  <a:fillRect/>
                </a:stretch>
              </p:blipFill>
              <p:spPr>
                <a:xfrm>
                  <a:off x="4029480" y="1744776"/>
                  <a:ext cx="3665520" cy="3513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7172E54F-6A9C-4AF6-A7A8-82E7BB7A139A}"/>
                    </a:ext>
                  </a:extLst>
                </p14:cNvPr>
                <p14:cNvContentPartPr/>
                <p14:nvPr/>
              </p14:nvContentPartPr>
              <p14:xfrm>
                <a:off x="3828960" y="1780056"/>
                <a:ext cx="4510080" cy="3355560"/>
              </p14:xfrm>
            </p:contentPart>
          </mc:Choice>
          <mc:Fallback>
            <p:pic>
              <p:nvPicPr>
                <p:cNvPr id="4" name="Ink 3">
                  <a:extLst>
                    <a:ext uri="{FF2B5EF4-FFF2-40B4-BE49-F238E27FC236}">
                      <a16:creationId xmlns:a16="http://schemas.microsoft.com/office/drawing/2014/main" id="{7172E54F-6A9C-4AF6-A7A8-82E7BB7A139A}"/>
                    </a:ext>
                  </a:extLst>
                </p:cNvPr>
                <p:cNvPicPr/>
                <p:nvPr/>
              </p:nvPicPr>
              <p:blipFill>
                <a:blip r:embed="rId8"/>
                <a:stretch>
                  <a:fillRect/>
                </a:stretch>
              </p:blipFill>
              <p:spPr>
                <a:xfrm>
                  <a:off x="3765960" y="1717056"/>
                  <a:ext cx="4635720" cy="3481200"/>
                </a:xfrm>
                <a:prstGeom prst="rect">
                  <a:avLst/>
                </a:prstGeom>
              </p:spPr>
            </p:pic>
          </mc:Fallback>
        </mc:AlternateContent>
      </p:grpSp>
    </p:spTree>
    <p:extLst>
      <p:ext uri="{BB962C8B-B14F-4D97-AF65-F5344CB8AC3E}">
        <p14:creationId xmlns:p14="http://schemas.microsoft.com/office/powerpoint/2010/main" val="3724205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7B50-7770-4A2A-83BC-E01DC2B81C72}"/>
              </a:ext>
            </a:extLst>
          </p:cNvPr>
          <p:cNvSpPr>
            <a:spLocks noGrp="1"/>
          </p:cNvSpPr>
          <p:nvPr>
            <p:ph type="title"/>
          </p:nvPr>
        </p:nvSpPr>
        <p:spPr/>
        <p:txBody>
          <a:bodyPr>
            <a:normAutofit/>
          </a:bodyPr>
          <a:lstStyle/>
          <a:p>
            <a:r>
              <a:rPr lang="en-GB" dirty="0"/>
              <a:t>That’s better!</a:t>
            </a:r>
          </a:p>
        </p:txBody>
      </p:sp>
      <p:pic>
        <p:nvPicPr>
          <p:cNvPr id="5" name="Picture 4" descr="A picture containing clock&#10;&#10;Description automatically generated">
            <a:extLst>
              <a:ext uri="{FF2B5EF4-FFF2-40B4-BE49-F238E27FC236}">
                <a16:creationId xmlns:a16="http://schemas.microsoft.com/office/drawing/2014/main" id="{42A3506A-DC19-4EFA-9827-53440087F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44" y="2803832"/>
            <a:ext cx="4194412" cy="1838337"/>
          </a:xfrm>
          <a:prstGeom prst="rect">
            <a:avLst/>
          </a:prstGeom>
        </p:spPr>
      </p:pic>
      <p:pic>
        <p:nvPicPr>
          <p:cNvPr id="8" name="Picture 2">
            <a:extLst>
              <a:ext uri="{FF2B5EF4-FFF2-40B4-BE49-F238E27FC236}">
                <a16:creationId xmlns:a16="http://schemas.microsoft.com/office/drawing/2014/main" id="{DE0D83DA-EB91-4323-99CE-5A0A04DB9C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058" y="2767328"/>
            <a:ext cx="1790134" cy="161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B7E54F65-1A55-4EBA-A077-940776CF79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56708" y="2803832"/>
            <a:ext cx="2228821" cy="16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91BDFF88-13EC-414B-84B3-F1A5665055E4}"/>
                  </a:ext>
                </a:extLst>
              </p14:cNvPr>
              <p14:cNvContentPartPr/>
              <p14:nvPr/>
            </p14:nvContentPartPr>
            <p14:xfrm>
              <a:off x="6842880" y="594216"/>
              <a:ext cx="3556080" cy="940680"/>
            </p14:xfrm>
          </p:contentPart>
        </mc:Choice>
        <mc:Fallback>
          <p:pic>
            <p:nvPicPr>
              <p:cNvPr id="3" name="Ink 2">
                <a:extLst>
                  <a:ext uri="{FF2B5EF4-FFF2-40B4-BE49-F238E27FC236}">
                    <a16:creationId xmlns:a16="http://schemas.microsoft.com/office/drawing/2014/main" id="{91BDFF88-13EC-414B-84B3-F1A5665055E4}"/>
                  </a:ext>
                </a:extLst>
              </p:cNvPr>
              <p:cNvPicPr/>
              <p:nvPr/>
            </p:nvPicPr>
            <p:blipFill>
              <a:blip r:embed="rId6"/>
              <a:stretch>
                <a:fillRect/>
              </a:stretch>
            </p:blipFill>
            <p:spPr>
              <a:xfrm>
                <a:off x="6780240" y="531216"/>
                <a:ext cx="3681720" cy="1066320"/>
              </a:xfrm>
              <a:prstGeom prst="rect">
                <a:avLst/>
              </a:prstGeom>
            </p:spPr>
          </p:pic>
        </mc:Fallback>
      </mc:AlternateContent>
    </p:spTree>
    <p:extLst>
      <p:ext uri="{BB962C8B-B14F-4D97-AF65-F5344CB8AC3E}">
        <p14:creationId xmlns:p14="http://schemas.microsoft.com/office/powerpoint/2010/main" val="3753855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extLst>
              <a:ext uri="{28A0092B-C50C-407E-A947-70E740481C1C}">
                <a14:useLocalDpi xmlns:a14="http://schemas.microsoft.com/office/drawing/2010/main" val="0"/>
              </a:ext>
            </a:extLst>
          </a:blip>
          <a:srcRect t="3339" r="1" b="2536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21" name="Freeform: Shape 2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285436" y="888861"/>
            <a:ext cx="5729673" cy="4543751"/>
          </a:xfrm>
        </p:spPr>
        <p:txBody>
          <a:bodyPr>
            <a:noAutofit/>
          </a:bodyPr>
          <a:lstStyle/>
          <a:p>
            <a:pPr algn="l"/>
            <a:r>
              <a:rPr lang="en-GB" sz="4800" b="1" dirty="0">
                <a:solidFill>
                  <a:srgbClr val="FFFFFF"/>
                </a:solidFill>
              </a:rPr>
              <a:t>Book Task:</a:t>
            </a:r>
            <a:br>
              <a:rPr lang="en-GB" sz="3600" dirty="0">
                <a:solidFill>
                  <a:srgbClr val="FFFFFF"/>
                </a:solidFill>
              </a:rPr>
            </a:br>
            <a:br>
              <a:rPr lang="en-GB" sz="3600" dirty="0">
                <a:solidFill>
                  <a:srgbClr val="FFFFFF"/>
                </a:solidFill>
              </a:rPr>
            </a:br>
            <a:r>
              <a:rPr lang="en-GB" sz="3600" dirty="0">
                <a:solidFill>
                  <a:srgbClr val="FFFFFF"/>
                </a:solidFill>
              </a:rPr>
              <a:t>Print the next slides. Use the photos and arrows to make as many food chains as you can.</a:t>
            </a:r>
            <a:br>
              <a:rPr lang="en-GB" sz="3600" dirty="0">
                <a:solidFill>
                  <a:srgbClr val="FFFFFF"/>
                </a:solidFill>
              </a:rPr>
            </a:br>
            <a:br>
              <a:rPr lang="en-GB" sz="3600" dirty="0">
                <a:solidFill>
                  <a:srgbClr val="FFFFFF"/>
                </a:solidFill>
              </a:rPr>
            </a:br>
            <a:r>
              <a:rPr lang="en-GB" sz="3600" dirty="0">
                <a:solidFill>
                  <a:srgbClr val="FFFFFF"/>
                </a:solidFill>
              </a:rPr>
              <a:t>Stick some examples into your lined book. Don’t forget the date and learning objective!</a:t>
            </a:r>
          </a:p>
        </p:txBody>
      </p:sp>
    </p:spTree>
    <p:extLst>
      <p:ext uri="{BB962C8B-B14F-4D97-AF65-F5344CB8AC3E}">
        <p14:creationId xmlns:p14="http://schemas.microsoft.com/office/powerpoint/2010/main" val="2020000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descr="A picture containing photo, different, dog, young&#10;&#10;Description automatically generated">
            <a:extLst>
              <a:ext uri="{FF2B5EF4-FFF2-40B4-BE49-F238E27FC236}">
                <a16:creationId xmlns:a16="http://schemas.microsoft.com/office/drawing/2014/main" id="{690E4974-CBE5-448B-A3E3-60ED81BC0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535" y="463550"/>
            <a:ext cx="9036050" cy="5930900"/>
          </a:xfrm>
          <a:prstGeom prst="rect">
            <a:avLst/>
          </a:prstGeom>
        </p:spPr>
      </p:pic>
    </p:spTree>
    <p:extLst>
      <p:ext uri="{BB962C8B-B14F-4D97-AF65-F5344CB8AC3E}">
        <p14:creationId xmlns:p14="http://schemas.microsoft.com/office/powerpoint/2010/main" val="659091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E4974-CBE5-448B-A3E3-60ED81BC0C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54823" y="463550"/>
            <a:ext cx="8899474" cy="5930900"/>
          </a:xfrm>
          <a:prstGeom prst="rect">
            <a:avLst/>
          </a:prstGeom>
        </p:spPr>
      </p:pic>
    </p:spTree>
    <p:extLst>
      <p:ext uri="{BB962C8B-B14F-4D97-AF65-F5344CB8AC3E}">
        <p14:creationId xmlns:p14="http://schemas.microsoft.com/office/powerpoint/2010/main" val="3781612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E4974-CBE5-448B-A3E3-60ED81BC0C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54823" y="495793"/>
            <a:ext cx="8899474" cy="5866413"/>
          </a:xfrm>
          <a:prstGeom prst="rect">
            <a:avLst/>
          </a:prstGeom>
        </p:spPr>
      </p:pic>
    </p:spTree>
    <p:extLst>
      <p:ext uri="{BB962C8B-B14F-4D97-AF65-F5344CB8AC3E}">
        <p14:creationId xmlns:p14="http://schemas.microsoft.com/office/powerpoint/2010/main" val="2617762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E4974-CBE5-448B-A3E3-60ED81BC0C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73744" y="495793"/>
            <a:ext cx="8861632" cy="5866413"/>
          </a:xfrm>
          <a:prstGeom prst="rect">
            <a:avLst/>
          </a:prstGeom>
        </p:spPr>
      </p:pic>
    </p:spTree>
    <p:extLst>
      <p:ext uri="{BB962C8B-B14F-4D97-AF65-F5344CB8AC3E}">
        <p14:creationId xmlns:p14="http://schemas.microsoft.com/office/powerpoint/2010/main" val="4257080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E4974-CBE5-448B-A3E3-60ED81BC0C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73744" y="501994"/>
            <a:ext cx="8861632" cy="5854010"/>
          </a:xfrm>
          <a:prstGeom prst="rect">
            <a:avLst/>
          </a:prstGeom>
        </p:spPr>
      </p:pic>
    </p:spTree>
    <p:extLst>
      <p:ext uri="{BB962C8B-B14F-4D97-AF65-F5344CB8AC3E}">
        <p14:creationId xmlns:p14="http://schemas.microsoft.com/office/powerpoint/2010/main" val="245656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AFB63-FDE0-455C-874D-6F287BE88580}"/>
              </a:ext>
            </a:extLst>
          </p:cNvPr>
          <p:cNvPicPr>
            <a:picLocks noChangeAspect="1"/>
          </p:cNvPicPr>
          <p:nvPr/>
        </p:nvPicPr>
        <p:blipFill rotWithShape="1">
          <a:blip r:embed="rId2"/>
          <a:srcRect r="10720" b="-1"/>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1" name="Freeform: Shape 1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743691" y="1318881"/>
            <a:ext cx="5729673" cy="4041727"/>
          </a:xfrm>
        </p:spPr>
        <p:txBody>
          <a:bodyPr>
            <a:normAutofit fontScale="90000"/>
          </a:bodyPr>
          <a:lstStyle/>
          <a:p>
            <a:pPr algn="l"/>
            <a:r>
              <a:rPr lang="en-GB" sz="4600" b="1" u="sng" dirty="0">
                <a:solidFill>
                  <a:srgbClr val="FFFFFF"/>
                </a:solidFill>
              </a:rPr>
              <a:t>English</a:t>
            </a:r>
            <a:br>
              <a:rPr lang="en-GB" sz="4600" dirty="0">
                <a:solidFill>
                  <a:srgbClr val="FFFFFF"/>
                </a:solidFill>
              </a:rPr>
            </a:br>
            <a:r>
              <a:rPr lang="en-GB" sz="4600" dirty="0">
                <a:solidFill>
                  <a:srgbClr val="FFFFFF"/>
                </a:solidFill>
              </a:rPr>
              <a:t>LO: To explore how characters are described in stories</a:t>
            </a:r>
            <a:br>
              <a:rPr lang="en-GB" sz="4600" dirty="0">
                <a:solidFill>
                  <a:srgbClr val="FFFFFF"/>
                </a:solidFill>
              </a:rPr>
            </a:br>
            <a:br>
              <a:rPr lang="en-GB" sz="4600" dirty="0">
                <a:solidFill>
                  <a:srgbClr val="FFFFFF"/>
                </a:solidFill>
              </a:rPr>
            </a:br>
            <a:r>
              <a:rPr lang="en-GB" sz="4600" dirty="0">
                <a:solidFill>
                  <a:srgbClr val="FFFF00"/>
                </a:solidFill>
              </a:rPr>
              <a:t>Write the date and learning objective in your lined book now!</a:t>
            </a:r>
          </a:p>
        </p:txBody>
      </p:sp>
    </p:spTree>
    <p:extLst>
      <p:ext uri="{BB962C8B-B14F-4D97-AF65-F5344CB8AC3E}">
        <p14:creationId xmlns:p14="http://schemas.microsoft.com/office/powerpoint/2010/main" val="1537567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E4974-CBE5-448B-A3E3-60ED81BC0C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73744" y="509110"/>
            <a:ext cx="8861632" cy="5839778"/>
          </a:xfrm>
          <a:prstGeom prst="rect">
            <a:avLst/>
          </a:prstGeom>
        </p:spPr>
      </p:pic>
    </p:spTree>
    <p:extLst>
      <p:ext uri="{BB962C8B-B14F-4D97-AF65-F5344CB8AC3E}">
        <p14:creationId xmlns:p14="http://schemas.microsoft.com/office/powerpoint/2010/main" val="3369691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D4795284-CC4C-44DC-8555-C02C07B2F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84" y="404245"/>
            <a:ext cx="2587934" cy="1147267"/>
          </a:xfrm>
          <a:prstGeom prst="rect">
            <a:avLst/>
          </a:prstGeom>
        </p:spPr>
      </p:pic>
      <p:pic>
        <p:nvPicPr>
          <p:cNvPr id="6" name="Picture 5" descr="A picture containing clock&#10;&#10;Description automatically generated">
            <a:extLst>
              <a:ext uri="{FF2B5EF4-FFF2-40B4-BE49-F238E27FC236}">
                <a16:creationId xmlns:a16="http://schemas.microsoft.com/office/drawing/2014/main" id="{C2C4A0F7-1F61-469E-8293-FFAFC335D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84" y="1699645"/>
            <a:ext cx="2587934" cy="1147267"/>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6741DB46-4DED-4B89-B1C7-3715CF467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84" y="3116965"/>
            <a:ext cx="2587934" cy="1147267"/>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F6823078-26F3-40A6-A1E9-74C0FDBC5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84" y="4415413"/>
            <a:ext cx="2587934" cy="1147267"/>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5E8077C4-0B85-4C53-A4CE-4502731D6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066" y="489669"/>
            <a:ext cx="2587934" cy="1147267"/>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7845687B-2439-479A-942E-EBD432102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066" y="1954843"/>
            <a:ext cx="2587934" cy="1147267"/>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129F6CE8-C7F7-403D-9F6C-7E2CF75F8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066" y="3267007"/>
            <a:ext cx="2587934" cy="1147267"/>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90ABBC3F-FAF3-464E-A297-9EC6FE84F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066" y="4689733"/>
            <a:ext cx="2587934" cy="1147267"/>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632B72EE-F28F-4485-B462-925A8BE98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04244"/>
            <a:ext cx="2587934" cy="1147267"/>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FA8D5465-DCFB-4F5D-9198-B5ABEA3E0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459" y="1699644"/>
            <a:ext cx="2587934" cy="1147267"/>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A19A7091-0FFF-43AF-B792-51249E4F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459" y="3116965"/>
            <a:ext cx="2587934" cy="1147267"/>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2D0203BF-958D-41DC-ACCB-F3AFDF690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459" y="4534286"/>
            <a:ext cx="2587934" cy="1147267"/>
          </a:xfrm>
          <a:prstGeom prst="rect">
            <a:avLst/>
          </a:prstGeom>
        </p:spPr>
      </p:pic>
    </p:spTree>
    <p:extLst>
      <p:ext uri="{BB962C8B-B14F-4D97-AF65-F5344CB8AC3E}">
        <p14:creationId xmlns:p14="http://schemas.microsoft.com/office/powerpoint/2010/main" val="323546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C6E6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186A50-D345-473E-A934-46F7C404AF8A}"/>
              </a:ext>
            </a:extLst>
          </p:cNvPr>
          <p:cNvSpPr>
            <a:spLocks noGrp="1"/>
          </p:cNvSpPr>
          <p:nvPr>
            <p:ph type="title"/>
          </p:nvPr>
        </p:nvSpPr>
        <p:spPr>
          <a:xfrm>
            <a:off x="524255" y="4685943"/>
            <a:ext cx="6594189" cy="1625210"/>
          </a:xfrm>
        </p:spPr>
        <p:txBody>
          <a:bodyPr>
            <a:normAutofit fontScale="90000"/>
          </a:bodyPr>
          <a:lstStyle/>
          <a:p>
            <a:pPr algn="ctr"/>
            <a:r>
              <a:rPr lang="en-GB" sz="6000" b="1" dirty="0"/>
              <a:t>Food chain challenge!</a:t>
            </a:r>
          </a:p>
        </p:txBody>
      </p:sp>
      <p:pic>
        <p:nvPicPr>
          <p:cNvPr id="4" name="Picture 3" descr="A close up of a sign&#10;&#10;Description automatically generated">
            <a:extLst>
              <a:ext uri="{FF2B5EF4-FFF2-40B4-BE49-F238E27FC236}">
                <a16:creationId xmlns:a16="http://schemas.microsoft.com/office/drawing/2014/main" id="{941B3D92-1E2D-4A24-B684-D3B9F8E33AF2}"/>
              </a:ext>
            </a:extLst>
          </p:cNvPr>
          <p:cNvPicPr>
            <a:picLocks noChangeAspect="1"/>
          </p:cNvPicPr>
          <p:nvPr/>
        </p:nvPicPr>
        <p:blipFill rotWithShape="1">
          <a:blip r:embed="rId2"/>
          <a:srcRect l="7440" r="6638"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684E004-3A71-474B-8EE6-7CF9B117B060}"/>
              </a:ext>
            </a:extLst>
          </p:cNvPr>
          <p:cNvSpPr>
            <a:spLocks noGrp="1"/>
          </p:cNvSpPr>
          <p:nvPr>
            <p:ph idx="1"/>
          </p:nvPr>
        </p:nvSpPr>
        <p:spPr>
          <a:xfrm>
            <a:off x="7691719" y="457200"/>
            <a:ext cx="3976026" cy="5853953"/>
          </a:xfrm>
        </p:spPr>
        <p:txBody>
          <a:bodyPr anchor="ctr">
            <a:normAutofit/>
          </a:bodyPr>
          <a:lstStyle/>
          <a:p>
            <a:pPr marL="0" indent="0" algn="ctr">
              <a:buNone/>
            </a:pPr>
            <a:r>
              <a:rPr lang="en-GB" sz="4800" dirty="0">
                <a:solidFill>
                  <a:srgbClr val="FFFFFF"/>
                </a:solidFill>
              </a:rPr>
              <a:t>What is the longest food chain you can make?</a:t>
            </a:r>
          </a:p>
        </p:txBody>
      </p:sp>
    </p:spTree>
    <p:extLst>
      <p:ext uri="{BB962C8B-B14F-4D97-AF65-F5344CB8AC3E}">
        <p14:creationId xmlns:p14="http://schemas.microsoft.com/office/powerpoint/2010/main" val="3574491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Home Learning 30/03/2020</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4"/>
            <a:ext cx="5120113" cy="3462228"/>
          </a:xfrm>
        </p:spPr>
        <p:txBody>
          <a:bodyPr>
            <a:normAutofit/>
          </a:bodyPr>
          <a:lstStyle/>
          <a:p>
            <a:pPr marL="0" indent="0">
              <a:buNone/>
            </a:pPr>
            <a:r>
              <a:rPr lang="en-GB" dirty="0"/>
              <a:t>Well done! You finished today’s lessons!</a:t>
            </a:r>
          </a:p>
          <a:p>
            <a:pPr marL="0" indent="0">
              <a:buNone/>
            </a:pPr>
            <a:endParaRPr lang="en-GB" dirty="0"/>
          </a:p>
          <a:p>
            <a:pPr marL="0" indent="0">
              <a:buNone/>
            </a:pPr>
            <a:r>
              <a:rPr lang="en-GB" dirty="0"/>
              <a:t>I’m looking forward to seeing you all back at school soon!</a:t>
            </a:r>
          </a:p>
          <a:p>
            <a:pPr marL="0" indent="0">
              <a:buNone/>
            </a:pPr>
            <a:endParaRPr lang="en-GB" dirty="0"/>
          </a:p>
          <a:p>
            <a:pPr marL="0" indent="0">
              <a:buNone/>
            </a:pPr>
            <a:r>
              <a:rPr lang="en-GB" dirty="0"/>
              <a:t>Miss Ardley </a:t>
            </a:r>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2">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143923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n animal&#10;&#10;Description automatically generated">
            <a:extLst>
              <a:ext uri="{FF2B5EF4-FFF2-40B4-BE49-F238E27FC236}">
                <a16:creationId xmlns:a16="http://schemas.microsoft.com/office/drawing/2014/main" id="{033AB98C-9587-4653-B7B5-59EDDC4E1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959" y="931415"/>
            <a:ext cx="6665778" cy="4719371"/>
          </a:xfrm>
          <a:prstGeom prst="rect">
            <a:avLst/>
          </a:prstGeom>
        </p:spPr>
      </p:pic>
      <p:sp>
        <p:nvSpPr>
          <p:cNvPr id="4" name="TextBox 3">
            <a:extLst>
              <a:ext uri="{FF2B5EF4-FFF2-40B4-BE49-F238E27FC236}">
                <a16:creationId xmlns:a16="http://schemas.microsoft.com/office/drawing/2014/main" id="{956226E1-AF1B-4494-B83B-B37FED003F48}"/>
              </a:ext>
            </a:extLst>
          </p:cNvPr>
          <p:cNvSpPr txBox="1"/>
          <p:nvPr/>
        </p:nvSpPr>
        <p:spPr>
          <a:xfrm>
            <a:off x="318498" y="931415"/>
            <a:ext cx="4643919" cy="4832092"/>
          </a:xfrm>
          <a:prstGeom prst="rect">
            <a:avLst/>
          </a:prstGeom>
          <a:noFill/>
        </p:spPr>
        <p:txBody>
          <a:bodyPr wrap="square" rtlCol="0">
            <a:spAutoFit/>
          </a:bodyPr>
          <a:lstStyle/>
          <a:p>
            <a:r>
              <a:rPr lang="en-GB" sz="2800" dirty="0"/>
              <a:t>Have a look at this description of the Gruffalo. </a:t>
            </a:r>
          </a:p>
          <a:p>
            <a:endParaRPr lang="en-GB" sz="2800" dirty="0"/>
          </a:p>
          <a:p>
            <a:r>
              <a:rPr lang="en-GB" sz="2800" dirty="0"/>
              <a:t>Do you think it is a boring or interesting description?</a:t>
            </a:r>
          </a:p>
          <a:p>
            <a:endParaRPr lang="en-GB" sz="2800" dirty="0"/>
          </a:p>
          <a:p>
            <a:r>
              <a:rPr lang="en-GB" sz="2800" dirty="0"/>
              <a:t>Can you spot any </a:t>
            </a:r>
            <a:r>
              <a:rPr lang="en-GB" sz="2800" dirty="0">
                <a:solidFill>
                  <a:srgbClr val="FF3399"/>
                </a:solidFill>
              </a:rPr>
              <a:t>adjectives</a:t>
            </a:r>
            <a:r>
              <a:rPr lang="en-GB" sz="2800" dirty="0"/>
              <a:t>?</a:t>
            </a:r>
          </a:p>
          <a:p>
            <a:endParaRPr lang="en-GB" sz="2800" dirty="0"/>
          </a:p>
          <a:p>
            <a:r>
              <a:rPr lang="en-GB" sz="2800" dirty="0"/>
              <a:t>Which to you think are the best </a:t>
            </a:r>
            <a:r>
              <a:rPr lang="en-GB" sz="2800" dirty="0">
                <a:solidFill>
                  <a:srgbClr val="FF3399"/>
                </a:solidFill>
              </a:rPr>
              <a:t>describing words </a:t>
            </a:r>
            <a:r>
              <a:rPr lang="en-GB" sz="2800" dirty="0"/>
              <a:t>or </a:t>
            </a:r>
            <a:r>
              <a:rPr lang="en-GB" sz="2800" dirty="0">
                <a:solidFill>
                  <a:srgbClr val="FF3399"/>
                </a:solidFill>
              </a:rPr>
              <a:t>phrases</a:t>
            </a:r>
            <a:r>
              <a:rPr lang="en-GB" sz="2800" dirty="0"/>
              <a:t>?</a:t>
            </a:r>
          </a:p>
        </p:txBody>
      </p:sp>
    </p:spTree>
    <p:extLst>
      <p:ext uri="{BB962C8B-B14F-4D97-AF65-F5344CB8AC3E}">
        <p14:creationId xmlns:p14="http://schemas.microsoft.com/office/powerpoint/2010/main" val="393281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n animal&#10;&#10;Description automatically generated">
            <a:extLst>
              <a:ext uri="{FF2B5EF4-FFF2-40B4-BE49-F238E27FC236}">
                <a16:creationId xmlns:a16="http://schemas.microsoft.com/office/drawing/2014/main" id="{033AB98C-9587-4653-B7B5-59EDDC4E1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959" y="931415"/>
            <a:ext cx="6665778" cy="4719371"/>
          </a:xfrm>
          <a:prstGeom prst="rect">
            <a:avLst/>
          </a:prstGeom>
        </p:spPr>
      </p:pic>
      <p:sp>
        <p:nvSpPr>
          <p:cNvPr id="4" name="TextBox 3">
            <a:extLst>
              <a:ext uri="{FF2B5EF4-FFF2-40B4-BE49-F238E27FC236}">
                <a16:creationId xmlns:a16="http://schemas.microsoft.com/office/drawing/2014/main" id="{956226E1-AF1B-4494-B83B-B37FED003F48}"/>
              </a:ext>
            </a:extLst>
          </p:cNvPr>
          <p:cNvSpPr txBox="1"/>
          <p:nvPr/>
        </p:nvSpPr>
        <p:spPr>
          <a:xfrm>
            <a:off x="349321" y="582067"/>
            <a:ext cx="4643919" cy="5693866"/>
          </a:xfrm>
          <a:prstGeom prst="rect">
            <a:avLst/>
          </a:prstGeom>
          <a:noFill/>
        </p:spPr>
        <p:txBody>
          <a:bodyPr wrap="square" rtlCol="0">
            <a:spAutoFit/>
          </a:bodyPr>
          <a:lstStyle/>
          <a:p>
            <a:r>
              <a:rPr lang="en-GB" sz="2800" dirty="0"/>
              <a:t>This description tells us lots about the character!</a:t>
            </a:r>
          </a:p>
          <a:p>
            <a:endParaRPr lang="en-GB" sz="2800" dirty="0"/>
          </a:p>
          <a:p>
            <a:r>
              <a:rPr lang="en-GB" sz="2800" dirty="0"/>
              <a:t>It tells us about </a:t>
            </a:r>
            <a:r>
              <a:rPr lang="en-GB" sz="2800" b="1" dirty="0"/>
              <a:t>colours, shape, texture </a:t>
            </a:r>
            <a:r>
              <a:rPr lang="en-GB" sz="2800" dirty="0"/>
              <a:t>and</a:t>
            </a:r>
            <a:r>
              <a:rPr lang="en-GB" sz="2800" b="1" dirty="0"/>
              <a:t> movement</a:t>
            </a:r>
            <a:r>
              <a:rPr lang="en-GB" sz="2800" dirty="0"/>
              <a:t>.</a:t>
            </a:r>
          </a:p>
          <a:p>
            <a:endParaRPr lang="en-GB" sz="2800" dirty="0"/>
          </a:p>
          <a:p>
            <a:r>
              <a:rPr lang="en-GB" sz="2800" dirty="0"/>
              <a:t>Sometimes there is more than one adjective used to describe a part of the Gruffalo.</a:t>
            </a:r>
          </a:p>
          <a:p>
            <a:endParaRPr lang="en-GB" sz="2800" dirty="0"/>
          </a:p>
          <a:p>
            <a:r>
              <a:rPr lang="en-GB" sz="2800" i="1" dirty="0"/>
              <a:t>Running down his back are </a:t>
            </a:r>
            <a:r>
              <a:rPr lang="en-GB" sz="2800" i="1" dirty="0">
                <a:solidFill>
                  <a:srgbClr val="FF3399"/>
                </a:solidFill>
              </a:rPr>
              <a:t>sharp</a:t>
            </a:r>
            <a:r>
              <a:rPr lang="en-GB" sz="2800" i="1" dirty="0"/>
              <a:t>, </a:t>
            </a:r>
            <a:r>
              <a:rPr lang="en-GB" sz="2800" i="1" dirty="0">
                <a:solidFill>
                  <a:srgbClr val="FF3399"/>
                </a:solidFill>
              </a:rPr>
              <a:t>pointed</a:t>
            </a:r>
            <a:r>
              <a:rPr lang="en-GB" sz="2800" i="1" dirty="0"/>
              <a:t> prickles.</a:t>
            </a:r>
          </a:p>
        </p:txBody>
      </p:sp>
    </p:spTree>
    <p:extLst>
      <p:ext uri="{BB962C8B-B14F-4D97-AF65-F5344CB8AC3E}">
        <p14:creationId xmlns:p14="http://schemas.microsoft.com/office/powerpoint/2010/main" val="185980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6226E1-AF1B-4494-B83B-B37FED003F48}"/>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Here is a different character. Can you write some sentences to describe them?</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Remember to include </a:t>
            </a:r>
            <a:r>
              <a:rPr lang="en-US" sz="2000" b="1"/>
              <a:t>colours, shape, texture </a:t>
            </a:r>
            <a:r>
              <a:rPr lang="en-US" sz="2000"/>
              <a:t>and</a:t>
            </a:r>
            <a:r>
              <a:rPr lang="en-US" sz="2000" b="1"/>
              <a:t> movement</a:t>
            </a:r>
            <a:r>
              <a:rPr lang="en-US" sz="2000"/>
              <a:t>.</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Can you describe different parts of the character using </a:t>
            </a:r>
            <a:r>
              <a:rPr lang="en-US" sz="2000" b="1"/>
              <a:t>more than one adjective?</a:t>
            </a:r>
          </a:p>
          <a:p>
            <a:pPr indent="-228600">
              <a:lnSpc>
                <a:spcPct val="90000"/>
              </a:lnSpc>
              <a:spcAft>
                <a:spcPts val="600"/>
              </a:spcAft>
              <a:buFont typeface="Arial" panose="020B0604020202020204" pitchFamily="34" charset="0"/>
              <a:buChar char="•"/>
            </a:pPr>
            <a:endParaRPr lang="en-US" sz="2000" i="1"/>
          </a:p>
        </p:txBody>
      </p:sp>
      <p:pic>
        <p:nvPicPr>
          <p:cNvPr id="2" name="Picture 1">
            <a:extLst>
              <a:ext uri="{FF2B5EF4-FFF2-40B4-BE49-F238E27FC236}">
                <a16:creationId xmlns:a16="http://schemas.microsoft.com/office/drawing/2014/main" id="{4233BB1E-DC7E-40D6-8D16-1BAD90E87F1C}"/>
              </a:ext>
            </a:extLst>
          </p:cNvPr>
          <p:cNvPicPr>
            <a:picLocks noChangeAspect="1"/>
          </p:cNvPicPr>
          <p:nvPr/>
        </p:nvPicPr>
        <p:blipFill rotWithShape="1">
          <a:blip r:embed="rId2"/>
          <a:srcRect l="14630" r="3675"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9A38"/>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9B2041-4709-4F78-8449-AABEED2E90E2}"/>
              </a:ext>
            </a:extLst>
          </p:cNvPr>
          <p:cNvSpPr txBox="1"/>
          <p:nvPr/>
        </p:nvSpPr>
        <p:spPr>
          <a:xfrm>
            <a:off x="5200153" y="882595"/>
            <a:ext cx="5995284" cy="1015663"/>
          </a:xfrm>
          <a:prstGeom prst="rect">
            <a:avLst/>
          </a:prstGeom>
          <a:noFill/>
        </p:spPr>
        <p:txBody>
          <a:bodyPr wrap="square" rtlCol="0">
            <a:spAutoFit/>
          </a:bodyPr>
          <a:lstStyle/>
          <a:p>
            <a:pPr algn="ctr"/>
            <a:r>
              <a:rPr lang="en-GB" sz="6000" b="1" dirty="0"/>
              <a:t>Book Task</a:t>
            </a:r>
          </a:p>
        </p:txBody>
      </p:sp>
    </p:spTree>
    <p:extLst>
      <p:ext uri="{BB962C8B-B14F-4D97-AF65-F5344CB8AC3E}">
        <p14:creationId xmlns:p14="http://schemas.microsoft.com/office/powerpoint/2010/main" val="364777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298F-5F22-4FC8-AE50-C203A965ACD4}"/>
              </a:ext>
            </a:extLst>
          </p:cNvPr>
          <p:cNvSpPr>
            <a:spLocks noGrp="1"/>
          </p:cNvSpPr>
          <p:nvPr>
            <p:ph type="title"/>
          </p:nvPr>
        </p:nvSpPr>
        <p:spPr>
          <a:xfrm>
            <a:off x="4965430" y="629268"/>
            <a:ext cx="6586491" cy="1286160"/>
          </a:xfrm>
        </p:spPr>
        <p:txBody>
          <a:bodyPr anchor="b">
            <a:normAutofit/>
          </a:bodyPr>
          <a:lstStyle/>
          <a:p>
            <a:r>
              <a:rPr lang="en-GB" sz="3100"/>
              <a:t>Read this description – could you improve yours now you have compared?</a:t>
            </a:r>
          </a:p>
        </p:txBody>
      </p:sp>
      <p:sp>
        <p:nvSpPr>
          <p:cNvPr id="3" name="Content Placeholder 2">
            <a:extLst>
              <a:ext uri="{FF2B5EF4-FFF2-40B4-BE49-F238E27FC236}">
                <a16:creationId xmlns:a16="http://schemas.microsoft.com/office/drawing/2014/main" id="{B739A82B-E93D-4A58-9AD2-AA38A6E574A4}"/>
              </a:ext>
            </a:extLst>
          </p:cNvPr>
          <p:cNvSpPr>
            <a:spLocks noGrp="1"/>
          </p:cNvSpPr>
          <p:nvPr>
            <p:ph idx="1"/>
          </p:nvPr>
        </p:nvSpPr>
        <p:spPr>
          <a:xfrm>
            <a:off x="4965432" y="2850173"/>
            <a:ext cx="6586489" cy="3785419"/>
          </a:xfrm>
        </p:spPr>
        <p:txBody>
          <a:bodyPr>
            <a:normAutofit/>
          </a:bodyPr>
          <a:lstStyle/>
          <a:p>
            <a:pPr marL="0" indent="0">
              <a:buNone/>
            </a:pPr>
            <a:r>
              <a:rPr lang="en-GB" sz="2000" dirty="0"/>
              <a:t>Deep inside the darkest cave lived a hideous creature known as Dink. Covered from head to toe in grotesque white pimples and crusty mud soaked skin, you can smell Dink before you can EVEN see him. On the very top of his head lives a family of lice that play all day in his bright green, unwashed hair. His enormous muscles escape from his tiny clothes which are soaked in sweat. Not only is Dink disgusting he also has a terrible attitude. </a:t>
            </a:r>
          </a:p>
          <a:p>
            <a:endParaRPr lang="en-GB" sz="2000" dirty="0"/>
          </a:p>
        </p:txBody>
      </p:sp>
      <p:pic>
        <p:nvPicPr>
          <p:cNvPr id="4" name="Picture 3">
            <a:extLst>
              <a:ext uri="{FF2B5EF4-FFF2-40B4-BE49-F238E27FC236}">
                <a16:creationId xmlns:a16="http://schemas.microsoft.com/office/drawing/2014/main" id="{1192DA3F-F66E-4E30-8492-BD10F57AEBAB}"/>
              </a:ext>
            </a:extLst>
          </p:cNvPr>
          <p:cNvPicPr>
            <a:picLocks noChangeAspect="1"/>
          </p:cNvPicPr>
          <p:nvPr/>
        </p:nvPicPr>
        <p:blipFill rotWithShape="1">
          <a:blip r:embed="rId2"/>
          <a:srcRect l="14630" r="3675"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9A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983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1298</Words>
  <Application>Microsoft Office PowerPoint</Application>
  <PresentationFormat>Widescreen</PresentationFormat>
  <Paragraphs>138</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Nova</vt:lpstr>
      <vt:lpstr>Calibri</vt:lpstr>
      <vt:lpstr>Calibri Light</vt:lpstr>
      <vt:lpstr>Twinkl</vt:lpstr>
      <vt:lpstr>Twinkl SemiBold</vt:lpstr>
      <vt:lpstr>Office Theme</vt:lpstr>
      <vt:lpstr>Form II Home Learning 30/03/2020</vt:lpstr>
      <vt:lpstr>Form II Home Learning Reminders</vt:lpstr>
      <vt:lpstr>Form II Useful Resources</vt:lpstr>
      <vt:lpstr>English LO: To explore how characters are described in stories</vt:lpstr>
      <vt:lpstr>English LO: To explore how characters are described in stories  Write the date and learning objective in your lined book now!</vt:lpstr>
      <vt:lpstr>PowerPoint Presentation</vt:lpstr>
      <vt:lpstr>PowerPoint Presentation</vt:lpstr>
      <vt:lpstr>PowerPoint Presentation</vt:lpstr>
      <vt:lpstr>Read this description – could you improve yours now you have compared?</vt:lpstr>
      <vt:lpstr>PowerPoint Presentation</vt:lpstr>
      <vt:lpstr>Read this description – could you improve yours now you have compared?</vt:lpstr>
      <vt:lpstr>Optional extra tasks</vt:lpstr>
      <vt:lpstr>English LO: To explore how characters are described in stories  How did you find this lesson? Colour a small traffic light at the end of your work.  Red = I didn’t understand Yellow = I need a bit more practice Green = Got it! </vt:lpstr>
      <vt:lpstr>Maths LO: To recognise and name 3D shapes</vt:lpstr>
      <vt:lpstr>Maths LO: To recognise and name 3D shapes  Write the date and learning objective in your squared book now!</vt:lpstr>
      <vt:lpstr>PowerPoint Presentation</vt:lpstr>
      <vt:lpstr>PowerPoint Presentation</vt:lpstr>
      <vt:lpstr>Let’s recap!</vt:lpstr>
      <vt:lpstr>PowerPoint Presentation</vt:lpstr>
      <vt:lpstr>How many faces does this shape have?</vt:lpstr>
      <vt:lpstr>How many faces does this shape have? 6</vt:lpstr>
      <vt:lpstr>How many edges does this shape have? </vt:lpstr>
      <vt:lpstr>How many edges does this shape have? 2 </vt:lpstr>
      <vt:lpstr>How many vertices does this shape have? </vt:lpstr>
      <vt:lpstr>How many vertices does this shape have? 0 </vt:lpstr>
      <vt:lpstr>PowerPoint Presentation</vt:lpstr>
      <vt:lpstr>PowerPoint Presentation</vt:lpstr>
      <vt:lpstr>Optional extra task</vt:lpstr>
      <vt:lpstr>PowerPoint Presentation</vt:lpstr>
      <vt:lpstr>PowerPoint Presentation</vt:lpstr>
      <vt:lpstr>PowerPoint Presentation</vt:lpstr>
      <vt:lpstr>Maths LO: To recognise and name 3D shapes  How did you find this lesson? Colour a small traffic light at the end of your work.  Red = I didn’t understand Yellow = I need a bit more practice Green = Got it!</vt:lpstr>
      <vt:lpstr>Science LO: To explore food chains</vt:lpstr>
      <vt:lpstr>What is a food chain?</vt:lpstr>
      <vt:lpstr>What is a food chain?</vt:lpstr>
      <vt:lpstr>What is a food chain?</vt:lpstr>
      <vt:lpstr>What is a food chain?</vt:lpstr>
      <vt:lpstr>What is a food chain?</vt:lpstr>
      <vt:lpstr>Consumers or Producer?</vt:lpstr>
      <vt:lpstr>Food chains use arrows to show how the energy from food moves from one living thing to the next:</vt:lpstr>
      <vt:lpstr>What is wrong with this food chain?</vt:lpstr>
      <vt:lpstr>The arrow is pointing the wrong way!</vt:lpstr>
      <vt:lpstr>That’s better!</vt:lpstr>
      <vt:lpstr>Book Task:  Print the next slides. Use the photos and arrows to make as many food chains as you can.  Stick some examples into your lined book. Don’t forget the date and learning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chain challenge!</vt:lpstr>
      <vt:lpstr>Form II Home Learning 30/03/2020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 II Home Learning 30/03/2020</dc:title>
  <dc:creator>Tessa Ardley - Oxford House</dc:creator>
  <cp:lastModifiedBy>Tessa Ardley - Oxford House</cp:lastModifiedBy>
  <cp:revision>6</cp:revision>
  <dcterms:created xsi:type="dcterms:W3CDTF">2020-03-21T13:24:56Z</dcterms:created>
  <dcterms:modified xsi:type="dcterms:W3CDTF">2020-03-21T14:05:25Z</dcterms:modified>
</cp:coreProperties>
</file>