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3" r:id="rId3"/>
    <p:sldId id="304" r:id="rId4"/>
    <p:sldId id="256" r:id="rId5"/>
    <p:sldId id="301" r:id="rId6"/>
    <p:sldId id="278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2" r:id="rId17"/>
    <p:sldId id="312" r:id="rId18"/>
    <p:sldId id="280" r:id="rId19"/>
    <p:sldId id="281" r:id="rId20"/>
    <p:sldId id="289" r:id="rId21"/>
    <p:sldId id="297" r:id="rId22"/>
    <p:sldId id="313" r:id="rId23"/>
    <p:sldId id="314" r:id="rId24"/>
    <p:sldId id="354" r:id="rId25"/>
    <p:sldId id="323" r:id="rId26"/>
    <p:sldId id="355" r:id="rId27"/>
    <p:sldId id="357" r:id="rId28"/>
    <p:sldId id="356" r:id="rId29"/>
    <p:sldId id="325" r:id="rId30"/>
    <p:sldId id="302" r:id="rId31"/>
    <p:sldId id="282" r:id="rId32"/>
    <p:sldId id="358" r:id="rId33"/>
    <p:sldId id="273" r:id="rId34"/>
    <p:sldId id="274" r:id="rId35"/>
    <p:sldId id="276" r:id="rId36"/>
    <p:sldId id="277" r:id="rId37"/>
    <p:sldId id="359" r:id="rId38"/>
    <p:sldId id="279" r:id="rId39"/>
    <p:sldId id="284" r:id="rId40"/>
    <p:sldId id="360" r:id="rId41"/>
    <p:sldId id="30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Ardley - Oxford House" initials="TA-OH" lastIdx="1" clrIdx="0">
    <p:extLst>
      <p:ext uri="{19B8F6BF-5375-455C-9EA6-DF929625EA0E}">
        <p15:presenceInfo xmlns:p15="http://schemas.microsoft.com/office/powerpoint/2012/main" userId="S::tessa.ardley@cognita.com::184a98c8-b7bc-4f0b-8e51-464e210bdc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369-01D9-4746-8110-11C290F0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CC67-91AD-4DE7-92FC-E220546F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148-7CBD-42A6-B531-045D656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8F5C-5EC6-477B-9EC2-658E8A6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6ED8-FA00-43AC-93D1-5F24BFF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C032-A0D1-4200-8BB4-6E31C5B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AAB8-767C-403C-801E-78A27963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33F7-5CC9-4AC0-A691-371E88E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1A5-9BD2-48A2-8714-849B3CA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4EE2-5BD8-466A-BB44-49D8F65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9EF53-2F11-4D9E-90B2-C9A1A70B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5CF0A-5897-485D-B1E2-BA0E5C687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66C5-246F-4B00-9935-730E5907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411E-EF02-4E61-98DA-7557837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3E67-BB69-411A-AC99-5106E9D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1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2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14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50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69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99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F4-2068-442C-8E79-A70148D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09C9-EAB0-420B-AB85-6395AF3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E86B-6094-4030-9229-96EF21A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F955-CA21-4C1D-9FE2-0CD6574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1B6F-EF36-4F0F-9CE9-93E5678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86D-C205-4654-B89F-7ED2E28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DC86-FF12-4062-B388-D61735E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A2BD-B5AB-4460-97ED-AD20FA1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856C-70E8-4F2E-8907-37D71491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8FC4-051C-4185-AE47-CFB8DD4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71E-494E-43BE-9929-D59B6EC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4A2B-C323-4896-98E4-09AC987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54E1-A8CD-4CD0-9720-15B72A42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16E4-ADE6-4709-85FD-94DF7507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1EAE-BB0E-41D5-B72E-FF20298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32CF-8089-4C46-8FEF-FD5E6B7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BD-8827-4EF0-B449-0CB52D57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8956-6E76-4D63-A337-41403ABE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1BCD-BC44-4164-8842-6B888EB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53108-9E9E-4855-88DD-3287A6DD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C516-4B67-4C7B-B9A7-32E47575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E2504-9ED4-476D-954F-EB1247E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708C-77B8-4EF0-B9DC-70368642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1CBC-B455-43B7-97B1-697ADC0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C23-1CF0-4102-B102-81D46199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3FD9-AB47-4442-A341-4B643FDA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C7A1-97B0-420A-AD0A-58D3D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6565-1335-4921-B5C5-20D0D26A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9661-64C4-470A-81AC-2E0CAC13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2805-99C5-4777-A36B-F6AA565B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D558-B4DD-49D5-9C00-4B980A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600-BD6B-4126-9356-6B6EB2D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98A0-1F71-44FD-AAC9-6453A315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C90-38ED-4A0C-8FBD-CF88297E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97D-ED9E-402B-A5F1-1A43719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A0C-C166-463B-B77D-BD27D025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3FAB-0C3D-4CC2-BF2B-43E440A4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CF2-A44C-46C0-B58C-D7EEFEF7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4B1C9-9D2B-4D9F-A2A8-3CA974C9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3CFC6-ABDD-49F7-9257-F6B35371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DEF1-E8E7-4A6D-BF41-5C2216A7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B149-B507-4F7E-AEFB-161E02D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9637B-0BBE-448C-B2A6-461D903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87BE-9AF2-4DC3-930E-8B14CE9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71DB-1B71-44DA-AB73-CE9731E3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0489-DDE6-4A35-9724-9BBCADF5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CD99-E44B-444F-8AAD-A5F4F0E0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184A-6A84-42D6-BFFA-7FB1A54B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opmarks.co.uk/maths-games/7-11-years/ordering-and-sequencing-numbers" TargetMode="External"/><Relationship Id="rId7" Type="http://schemas.openxmlformats.org/officeDocument/2006/relationships/hyperlink" Target="https://www.twinkl.co.uk/go/lessons/view/arithmagic" TargetMode="External"/><Relationship Id="rId2" Type="http://schemas.openxmlformats.org/officeDocument/2006/relationships/hyperlink" Target="https://www.bbc.co.uk/teach/supermov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ggle.org.uk/" TargetMode="External"/><Relationship Id="rId5" Type="http://schemas.openxmlformats.org/officeDocument/2006/relationships/hyperlink" Target="https://www.bbc.co.uk/teach/ks2-maths/zm9my9q" TargetMode="External"/><Relationship Id="rId4" Type="http://schemas.openxmlformats.org/officeDocument/2006/relationships/hyperlink" Target="https://www.bbc.co.uk/teach/ks2-english/zbrwnr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q49wmn" TargetMode="External"/><Relationship Id="rId2" Type="http://schemas.openxmlformats.org/officeDocument/2006/relationships/hyperlink" Target="https://www.bbc.co.uk/bitesize/clips/z7k8q6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31/03/2020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 we are learning:</a:t>
            </a:r>
          </a:p>
          <a:p>
            <a:endParaRPr lang="en-GB" dirty="0"/>
          </a:p>
          <a:p>
            <a:r>
              <a:rPr lang="en-GB" dirty="0"/>
              <a:t>English</a:t>
            </a:r>
          </a:p>
          <a:p>
            <a:r>
              <a:rPr lang="en-GB" dirty="0"/>
              <a:t>Maths</a:t>
            </a:r>
          </a:p>
          <a:p>
            <a:r>
              <a:rPr lang="en-GB"/>
              <a:t>History</a:t>
            </a:r>
            <a:endParaRPr lang="en-GB" dirty="0"/>
          </a:p>
          <a:p>
            <a:r>
              <a:rPr lang="en-GB" dirty="0"/>
              <a:t>Optional extras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68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925587" y="0"/>
            <a:ext cx="5542059" cy="1979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How many synonyms can you find for these adjectives?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00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68DC8-1CA7-49F7-BD0C-0CB5F35D1283}"/>
              </a:ext>
            </a:extLst>
          </p:cNvPr>
          <p:cNvSpPr txBox="1"/>
          <p:nvPr/>
        </p:nvSpPr>
        <p:spPr>
          <a:xfrm>
            <a:off x="7052807" y="2210463"/>
            <a:ext cx="48264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Hard</a:t>
            </a:r>
            <a:r>
              <a:rPr lang="en-GB" sz="4400" dirty="0"/>
              <a:t> shield</a:t>
            </a:r>
          </a:p>
          <a:p>
            <a:endParaRPr lang="en-GB" sz="4400" dirty="0"/>
          </a:p>
          <a:p>
            <a:r>
              <a:rPr lang="en-GB" sz="4400" i="1" dirty="0"/>
              <a:t>Messy</a:t>
            </a:r>
            <a:r>
              <a:rPr lang="en-GB" sz="4400" dirty="0"/>
              <a:t> hair</a:t>
            </a:r>
          </a:p>
          <a:p>
            <a:endParaRPr lang="en-GB" sz="4400" dirty="0"/>
          </a:p>
          <a:p>
            <a:r>
              <a:rPr lang="en-GB" sz="4400" i="1" dirty="0"/>
              <a:t>Sharp</a:t>
            </a:r>
            <a:r>
              <a:rPr lang="en-GB" sz="4400" dirty="0"/>
              <a:t> sword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6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925587" y="0"/>
            <a:ext cx="5542059" cy="1979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How many synonyms can you find for these adjectives?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00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68DC8-1CA7-49F7-BD0C-0CB5F35D1283}"/>
              </a:ext>
            </a:extLst>
          </p:cNvPr>
          <p:cNvSpPr txBox="1"/>
          <p:nvPr/>
        </p:nvSpPr>
        <p:spPr>
          <a:xfrm>
            <a:off x="7044938" y="2361538"/>
            <a:ext cx="48264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Hard</a:t>
            </a:r>
            <a:r>
              <a:rPr lang="en-GB" sz="4400" dirty="0"/>
              <a:t> </a:t>
            </a:r>
          </a:p>
          <a:p>
            <a:r>
              <a:rPr lang="en-GB" sz="4400" i="1" dirty="0"/>
              <a:t>Solid</a:t>
            </a:r>
          </a:p>
          <a:p>
            <a:r>
              <a:rPr lang="en-GB" sz="4400" i="1" dirty="0"/>
              <a:t>Unbreakable</a:t>
            </a:r>
          </a:p>
          <a:p>
            <a:r>
              <a:rPr lang="en-GB" sz="4400" i="1" dirty="0"/>
              <a:t>Tough</a:t>
            </a:r>
          </a:p>
          <a:p>
            <a:r>
              <a:rPr lang="en-GB" sz="4400" i="1" dirty="0"/>
              <a:t>Durable</a:t>
            </a:r>
          </a:p>
          <a:p>
            <a:endParaRPr lang="en-GB" sz="4400" dirty="0"/>
          </a:p>
          <a:p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0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925587" y="0"/>
            <a:ext cx="5542059" cy="1979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How many synonyms can you find for these adjectives?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00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68DC8-1CA7-49F7-BD0C-0CB5F35D1283}"/>
              </a:ext>
            </a:extLst>
          </p:cNvPr>
          <p:cNvSpPr txBox="1"/>
          <p:nvPr/>
        </p:nvSpPr>
        <p:spPr>
          <a:xfrm>
            <a:off x="7044938" y="2361538"/>
            <a:ext cx="48264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Messy</a:t>
            </a:r>
          </a:p>
          <a:p>
            <a:r>
              <a:rPr lang="en-GB" sz="4400" i="1" dirty="0"/>
              <a:t>Untidy</a:t>
            </a:r>
          </a:p>
          <a:p>
            <a:r>
              <a:rPr lang="en-GB" sz="4400" i="1" dirty="0"/>
              <a:t>Scruffy</a:t>
            </a:r>
          </a:p>
          <a:p>
            <a:r>
              <a:rPr lang="en-GB" sz="4400" i="1" dirty="0"/>
              <a:t>Unkempt</a:t>
            </a:r>
          </a:p>
          <a:p>
            <a:endParaRPr lang="en-GB" sz="4400" dirty="0"/>
          </a:p>
          <a:p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32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925587" y="0"/>
            <a:ext cx="5542059" cy="1979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How many synonyms can you find for these adjectives?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600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68DC8-1CA7-49F7-BD0C-0CB5F35D1283}"/>
              </a:ext>
            </a:extLst>
          </p:cNvPr>
          <p:cNvSpPr txBox="1"/>
          <p:nvPr/>
        </p:nvSpPr>
        <p:spPr>
          <a:xfrm>
            <a:off x="7044938" y="2361538"/>
            <a:ext cx="48264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Sharp</a:t>
            </a:r>
          </a:p>
          <a:p>
            <a:r>
              <a:rPr lang="en-GB" sz="4400" i="1" dirty="0"/>
              <a:t>Pointed</a:t>
            </a:r>
          </a:p>
          <a:p>
            <a:r>
              <a:rPr lang="en-GB" sz="4400" i="1" dirty="0"/>
              <a:t>Razor-sharp</a:t>
            </a:r>
          </a:p>
          <a:p>
            <a:r>
              <a:rPr lang="en-GB" sz="4400" i="1" dirty="0"/>
              <a:t>Jagged</a:t>
            </a:r>
          </a:p>
          <a:p>
            <a:endParaRPr lang="en-GB" sz="4400" dirty="0"/>
          </a:p>
          <a:p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85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ED1F-6541-4652-82DB-ED1F83FB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81891"/>
            <a:ext cx="3363242" cy="809587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Book Task: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70EA4-9F77-4632-BCEE-C7B36EE14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932167"/>
            <a:ext cx="3363242" cy="421378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Print the following pictures of characters.</a:t>
            </a:r>
          </a:p>
          <a:p>
            <a:pPr algn="l"/>
            <a:r>
              <a:rPr lang="en-GB" dirty="0"/>
              <a:t>Label the pictures like the example shown. </a:t>
            </a:r>
          </a:p>
          <a:p>
            <a:pPr algn="l"/>
            <a:r>
              <a:rPr lang="en-GB" dirty="0"/>
              <a:t>Try to find the most interesting adjectives you can! </a:t>
            </a:r>
          </a:p>
          <a:p>
            <a:pPr algn="l"/>
            <a:r>
              <a:rPr lang="en-GB" dirty="0"/>
              <a:t>Use a thesaurus to find synonyms!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A952DB-FA4C-4399-AFD7-4A8E776C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74" y="581891"/>
            <a:ext cx="6473567" cy="55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8CD911-1E61-49F5-BE18-221CB7D9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/>
          <a:stretch/>
        </p:blipFill>
        <p:spPr>
          <a:xfrm>
            <a:off x="1941835" y="92468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519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03BBA0-7CA5-4DE4-A8A3-F9C70EE39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dirty="0"/>
              <a:t>Optional extra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Make your own thesaurus!</a:t>
            </a:r>
          </a:p>
          <a:p>
            <a:pPr marL="0" indent="0">
              <a:buNone/>
            </a:pPr>
            <a:r>
              <a:rPr lang="en-GB" dirty="0"/>
              <a:t>Find as many synonyms as you can for these overused words:</a:t>
            </a:r>
          </a:p>
          <a:p>
            <a:endParaRPr lang="en-GB" dirty="0"/>
          </a:p>
          <a:p>
            <a:r>
              <a:rPr lang="en-GB" dirty="0"/>
              <a:t>Went</a:t>
            </a:r>
          </a:p>
          <a:p>
            <a:r>
              <a:rPr lang="en-GB" dirty="0"/>
              <a:t>Said</a:t>
            </a:r>
          </a:p>
          <a:p>
            <a:r>
              <a:rPr lang="en-GB" dirty="0"/>
              <a:t>Big</a:t>
            </a:r>
          </a:p>
          <a:p>
            <a:r>
              <a:rPr lang="en-GB" dirty="0"/>
              <a:t>Then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869577"/>
            <a:ext cx="5729673" cy="48447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u="sng" dirty="0">
                <a:solidFill>
                  <a:srgbClr val="FFFFFF"/>
                </a:solidFill>
              </a:rPr>
              <a:t>English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LO: To find synonyms for boring adjectives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0000"/>
                </a:solidFill>
              </a:rPr>
              <a:t>Red = I didn’t understand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00B050"/>
                </a:solidFill>
              </a:rPr>
              <a:t>Green = Got it!</a:t>
            </a:r>
            <a:br>
              <a:rPr lang="en-GB" sz="4600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solve shape problems</a:t>
            </a:r>
          </a:p>
        </p:txBody>
      </p:sp>
    </p:spTree>
    <p:extLst>
      <p:ext uri="{BB962C8B-B14F-4D97-AF65-F5344CB8AC3E}">
        <p14:creationId xmlns:p14="http://schemas.microsoft.com/office/powerpoint/2010/main" val="163684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Reminders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/>
          </a:bodyPr>
          <a:lstStyle/>
          <a:p>
            <a:r>
              <a:rPr lang="en-GB" dirty="0"/>
              <a:t>Don’t forget to read every day to an adult or sibling!</a:t>
            </a:r>
          </a:p>
          <a:p>
            <a:r>
              <a:rPr lang="en-GB" dirty="0"/>
              <a:t>Practice your times tables every day!</a:t>
            </a:r>
          </a:p>
          <a:p>
            <a:r>
              <a:rPr lang="en-GB" dirty="0"/>
              <a:t>Continue to practice your spellings!</a:t>
            </a:r>
          </a:p>
          <a:p>
            <a:r>
              <a:rPr lang="en-GB" dirty="0"/>
              <a:t>Work through your maths bond and arithmetic books at your own 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19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01" y="1148838"/>
            <a:ext cx="5729673" cy="4238951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solve shape problems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squared book now!</a:t>
            </a:r>
          </a:p>
        </p:txBody>
      </p:sp>
    </p:spTree>
    <p:extLst>
      <p:ext uri="{BB962C8B-B14F-4D97-AF65-F5344CB8AC3E}">
        <p14:creationId xmlns:p14="http://schemas.microsoft.com/office/powerpoint/2010/main" val="409012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8B35E-3D1C-4E2D-B01C-1D0F0ABD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145" y="4397072"/>
            <a:ext cx="2688571" cy="1357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DE405-1F23-40CC-8A3B-14F8883BB493}"/>
              </a:ext>
            </a:extLst>
          </p:cNvPr>
          <p:cNvSpPr txBox="1"/>
          <p:nvPr/>
        </p:nvSpPr>
        <p:spPr>
          <a:xfrm>
            <a:off x="652007" y="286247"/>
            <a:ext cx="1037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Recap! Can you name these shapes?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8CD3B-A65E-40CD-B9B4-F0E50F7B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6" y="1737250"/>
            <a:ext cx="1106225" cy="189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DBEF4-C085-460A-A030-083AFDDB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43" y="1885607"/>
            <a:ext cx="1554625" cy="159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DEC77-01C1-4E08-9665-F9766295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7" y="4523438"/>
            <a:ext cx="1822781" cy="190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27CC0-4F87-436B-95B2-7401A857B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979" y="1583952"/>
            <a:ext cx="1696029" cy="169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4AF5C-1B89-4E70-9622-2A315C14C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978" y="1632313"/>
            <a:ext cx="1373193" cy="216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4B852-B065-483C-A3F5-4207F7DB2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4978" y="4630808"/>
            <a:ext cx="1762666" cy="1799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8D7A4-1DB9-4D37-9542-1507C0AF3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3768" y="3980751"/>
            <a:ext cx="2393807" cy="12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0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8B35E-3D1C-4E2D-B01C-1D0F0ABD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145" y="4397072"/>
            <a:ext cx="2688571" cy="1357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DE405-1F23-40CC-8A3B-14F8883BB493}"/>
              </a:ext>
            </a:extLst>
          </p:cNvPr>
          <p:cNvSpPr txBox="1"/>
          <p:nvPr/>
        </p:nvSpPr>
        <p:spPr>
          <a:xfrm>
            <a:off x="652007" y="286247"/>
            <a:ext cx="10376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Can you name these shapes?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8CD3B-A65E-40CD-B9B4-F0E50F7B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6" y="1737250"/>
            <a:ext cx="1106225" cy="189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DBEF4-C085-460A-A030-083AFDDB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43" y="1885607"/>
            <a:ext cx="1554625" cy="159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DEC77-01C1-4E08-9665-F9766295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7" y="4523438"/>
            <a:ext cx="1822781" cy="190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27CC0-4F87-436B-95B2-7401A857B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979" y="1583952"/>
            <a:ext cx="1696029" cy="169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4AF5C-1B89-4E70-9622-2A315C14C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978" y="1632313"/>
            <a:ext cx="1373193" cy="216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4B852-B065-483C-A3F5-4207F7DB2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4978" y="4630808"/>
            <a:ext cx="1762666" cy="1799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8D7A4-1DB9-4D37-9542-1507C0AF3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3768" y="3980751"/>
            <a:ext cx="2393807" cy="1219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28EB64-4958-4C6C-A615-4509D5A35048}"/>
              </a:ext>
            </a:extLst>
          </p:cNvPr>
          <p:cNvSpPr txBox="1"/>
          <p:nvPr/>
        </p:nvSpPr>
        <p:spPr>
          <a:xfrm>
            <a:off x="1304014" y="1399430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Cylinder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AAA29-586D-487D-ADE8-407E0C562A84}"/>
              </a:ext>
            </a:extLst>
          </p:cNvPr>
          <p:cNvSpPr txBox="1"/>
          <p:nvPr/>
        </p:nvSpPr>
        <p:spPr>
          <a:xfrm>
            <a:off x="3960994" y="1679427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53FB6-7269-4840-81DE-7B2D30916D9E}"/>
              </a:ext>
            </a:extLst>
          </p:cNvPr>
          <p:cNvSpPr txBox="1"/>
          <p:nvPr/>
        </p:nvSpPr>
        <p:spPr>
          <a:xfrm>
            <a:off x="7364272" y="1552584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F8537-B046-4926-833C-75D6A4711D7F}"/>
              </a:ext>
            </a:extLst>
          </p:cNvPr>
          <p:cNvSpPr txBox="1"/>
          <p:nvPr/>
        </p:nvSpPr>
        <p:spPr>
          <a:xfrm>
            <a:off x="8922145" y="2857788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AE1D3-440C-4F29-AB10-27EF96E14B42}"/>
              </a:ext>
            </a:extLst>
          </p:cNvPr>
          <p:cNvSpPr txBox="1"/>
          <p:nvPr/>
        </p:nvSpPr>
        <p:spPr>
          <a:xfrm>
            <a:off x="311106" y="4307642"/>
            <a:ext cx="16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Square based pyramid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6C276-47FA-42B6-9164-01D1755EEB48}"/>
              </a:ext>
            </a:extLst>
          </p:cNvPr>
          <p:cNvSpPr txBox="1"/>
          <p:nvPr/>
        </p:nvSpPr>
        <p:spPr>
          <a:xfrm>
            <a:off x="3832656" y="5384768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Triangular Prism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6DD80-7948-4A3C-B24F-14872EFBAC36}"/>
              </a:ext>
            </a:extLst>
          </p:cNvPr>
          <p:cNvSpPr txBox="1"/>
          <p:nvPr/>
        </p:nvSpPr>
        <p:spPr>
          <a:xfrm>
            <a:off x="8212286" y="6107030"/>
            <a:ext cx="16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Triangular based pyramid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38527-9DEE-4185-8DA1-6EEE09800C60}"/>
              </a:ext>
            </a:extLst>
          </p:cNvPr>
          <p:cNvSpPr txBox="1"/>
          <p:nvPr/>
        </p:nvSpPr>
        <p:spPr>
          <a:xfrm>
            <a:off x="8570401" y="4074432"/>
            <a:ext cx="1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Cuboid</a:t>
            </a:r>
          </a:p>
        </p:txBody>
      </p:sp>
    </p:spTree>
    <p:extLst>
      <p:ext uri="{BB962C8B-B14F-4D97-AF65-F5344CB8AC3E}">
        <p14:creationId xmlns:p14="http://schemas.microsoft.com/office/powerpoint/2010/main" val="142471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F8EA-DF5B-43BC-9D69-F795F981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Let’s recap!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B7E9-CB20-4158-8DE9-4BF2701E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Faces</a:t>
            </a:r>
            <a:r>
              <a:rPr lang="en-GB" dirty="0"/>
              <a:t> are the flat surfaces on a 3D shape.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Edges</a:t>
            </a:r>
            <a:r>
              <a:rPr lang="en-GB" dirty="0"/>
              <a:t> are where the faces meet </a:t>
            </a:r>
            <a:r>
              <a:rPr lang="en-GB" dirty="0" err="1"/>
              <a:t>eachother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Vertices</a:t>
            </a:r>
            <a:r>
              <a:rPr lang="en-GB" dirty="0"/>
              <a:t> are the pointy bits!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3F70F-E1E8-402B-8181-63F876E8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001" y="960226"/>
            <a:ext cx="1554625" cy="159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0FDDD-0521-4475-B2DB-7DBDF474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000" y="2928620"/>
            <a:ext cx="1554625" cy="159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95309-6650-418F-A6F3-051ADB62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164" y="4897014"/>
            <a:ext cx="1554625" cy="15958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EB2165-E17B-497B-B19A-5B08E6E1B0F6}"/>
              </a:ext>
            </a:extLst>
          </p:cNvPr>
          <p:cNvCxnSpPr>
            <a:cxnSpLocks/>
          </p:cNvCxnSpPr>
          <p:nvPr/>
        </p:nvCxnSpPr>
        <p:spPr>
          <a:xfrm flipV="1">
            <a:off x="7323151" y="1758156"/>
            <a:ext cx="1789044" cy="3489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7254E3-914F-42BB-8E68-0564F7E26F82}"/>
              </a:ext>
            </a:extLst>
          </p:cNvPr>
          <p:cNvCxnSpPr>
            <a:cxnSpLocks/>
          </p:cNvCxnSpPr>
          <p:nvPr/>
        </p:nvCxnSpPr>
        <p:spPr>
          <a:xfrm>
            <a:off x="7593496" y="3707607"/>
            <a:ext cx="1894993" cy="2879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2C1057-7DDB-4FB9-9D12-9021FA7D0918}"/>
              </a:ext>
            </a:extLst>
          </p:cNvPr>
          <p:cNvCxnSpPr>
            <a:cxnSpLocks/>
          </p:cNvCxnSpPr>
          <p:nvPr/>
        </p:nvCxnSpPr>
        <p:spPr>
          <a:xfrm>
            <a:off x="5756744" y="5234202"/>
            <a:ext cx="296841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5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EACE0AD-4695-4564-A80B-05553807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19" y="0"/>
            <a:ext cx="5190565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4B8A191-332D-4091-9501-7EB049EBB4C4}"/>
              </a:ext>
            </a:extLst>
          </p:cNvPr>
          <p:cNvSpPr/>
          <p:nvPr/>
        </p:nvSpPr>
        <p:spPr>
          <a:xfrm>
            <a:off x="7861609" y="256478"/>
            <a:ext cx="4014439" cy="2274849"/>
          </a:xfrm>
          <a:prstGeom prst="wedgeRoundRectCallout">
            <a:avLst>
              <a:gd name="adj1" fmla="val 32500"/>
              <a:gd name="adj2" fmla="val 94834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This will help us later!</a:t>
            </a:r>
          </a:p>
        </p:txBody>
      </p:sp>
      <p:pic>
        <p:nvPicPr>
          <p:cNvPr id="9" name="Picture 8" descr="A picture containing drawing, computer, table, sign&#10;&#10;Description automatically generated">
            <a:extLst>
              <a:ext uri="{FF2B5EF4-FFF2-40B4-BE49-F238E27FC236}">
                <a16:creationId xmlns:a16="http://schemas.microsoft.com/office/drawing/2014/main" id="{042F4B6F-4ED2-440B-A25A-0C78F7F0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8" y="3836689"/>
            <a:ext cx="2743200" cy="25968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6375AE-8004-4ACF-99E7-31193C441F3C}"/>
              </a:ext>
            </a:extLst>
          </p:cNvPr>
          <p:cNvCxnSpPr>
            <a:cxnSpLocks/>
          </p:cNvCxnSpPr>
          <p:nvPr/>
        </p:nvCxnSpPr>
        <p:spPr>
          <a:xfrm flipH="1" flipV="1">
            <a:off x="6668429" y="3189250"/>
            <a:ext cx="2107581" cy="13939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19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9B2041-4709-4F78-8449-AABEED2E90E2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Book Task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55321" y="2538458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Can you solve the shape riddles 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You could print the riddles and stick them in your squared book or copy them instead!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3BB1E-DC7E-40D6-8D16-1BAD90E87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6416" b="-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02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F87630-AAE9-406C-AD75-7C23DCCD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59029"/>
            <a:ext cx="3278292" cy="177847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315CFE-D343-46B5-B658-8D8D4CE40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1046869"/>
            <a:ext cx="3743538" cy="200279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6C853-E8A7-420A-A389-9A3221B63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1159029"/>
            <a:ext cx="3469050" cy="1890632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6CD300-79F4-46FC-9437-D5787FF2F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" y="4109525"/>
            <a:ext cx="3478329" cy="187829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BF577F-B62C-40B5-A9FB-8FA42D4BC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998252"/>
            <a:ext cx="3743538" cy="201215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744E8-F22D-44FE-A959-F4AEDEABE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4097191"/>
            <a:ext cx="3376128" cy="18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EACE0AD-4695-4564-A80B-05553807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19" y="0"/>
            <a:ext cx="5190565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4B8A191-332D-4091-9501-7EB049EBB4C4}"/>
              </a:ext>
            </a:extLst>
          </p:cNvPr>
          <p:cNvSpPr/>
          <p:nvPr/>
        </p:nvSpPr>
        <p:spPr>
          <a:xfrm>
            <a:off x="7861609" y="256478"/>
            <a:ext cx="4014439" cy="2274849"/>
          </a:xfrm>
          <a:prstGeom prst="wedgeRoundRectCallout">
            <a:avLst>
              <a:gd name="adj1" fmla="val 32500"/>
              <a:gd name="adj2" fmla="val 94834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Have a look if you are stuck!</a:t>
            </a:r>
          </a:p>
        </p:txBody>
      </p:sp>
      <p:pic>
        <p:nvPicPr>
          <p:cNvPr id="9" name="Picture 8" descr="A picture containing drawing, computer, table, sign&#10;&#10;Description automatically generated">
            <a:extLst>
              <a:ext uri="{FF2B5EF4-FFF2-40B4-BE49-F238E27FC236}">
                <a16:creationId xmlns:a16="http://schemas.microsoft.com/office/drawing/2014/main" id="{042F4B6F-4ED2-440B-A25A-0C78F7F0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8" y="3836689"/>
            <a:ext cx="2743200" cy="25968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6375AE-8004-4ACF-99E7-31193C441F3C}"/>
              </a:ext>
            </a:extLst>
          </p:cNvPr>
          <p:cNvCxnSpPr>
            <a:cxnSpLocks/>
          </p:cNvCxnSpPr>
          <p:nvPr/>
        </p:nvCxnSpPr>
        <p:spPr>
          <a:xfrm flipH="1" flipV="1">
            <a:off x="6668429" y="3189250"/>
            <a:ext cx="2107581" cy="13939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8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F87630-AAE9-406C-AD75-7C23DCCD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59029"/>
            <a:ext cx="3278292" cy="177847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315CFE-D343-46B5-B658-8D8D4CE40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1046869"/>
            <a:ext cx="3743538" cy="200279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6C853-E8A7-420A-A389-9A3221B63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1159029"/>
            <a:ext cx="3469050" cy="1890632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6CD300-79F4-46FC-9437-D5787FF2F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" y="4109525"/>
            <a:ext cx="3478329" cy="187829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BF577F-B62C-40B5-A9FB-8FA42D4BC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4" y="3998252"/>
            <a:ext cx="3743538" cy="201215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744E8-F22D-44FE-A959-F4AEDEABE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4097191"/>
            <a:ext cx="3376128" cy="1890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5D3A4F-7035-4E56-96F3-4A7F886E503F}"/>
              </a:ext>
            </a:extLst>
          </p:cNvPr>
          <p:cNvSpPr/>
          <p:nvPr/>
        </p:nvSpPr>
        <p:spPr>
          <a:xfrm>
            <a:off x="4481351" y="-75733"/>
            <a:ext cx="284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Answers!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0F2E-B985-47C3-9C10-C700A9E3DA74}"/>
              </a:ext>
            </a:extLst>
          </p:cNvPr>
          <p:cNvSpPr txBox="1"/>
          <p:nvPr/>
        </p:nvSpPr>
        <p:spPr>
          <a:xfrm>
            <a:off x="4786685" y="3153715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Triangular based pyramid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1B2BA-2145-4B64-929D-9830A7537A16}"/>
              </a:ext>
            </a:extLst>
          </p:cNvPr>
          <p:cNvSpPr txBox="1"/>
          <p:nvPr/>
        </p:nvSpPr>
        <p:spPr>
          <a:xfrm>
            <a:off x="8731322" y="3136185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Square based pyramid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B3A7A-F179-48B0-9F29-F1A0F8567DFB}"/>
              </a:ext>
            </a:extLst>
          </p:cNvPr>
          <p:cNvSpPr txBox="1"/>
          <p:nvPr/>
        </p:nvSpPr>
        <p:spPr>
          <a:xfrm>
            <a:off x="9375913" y="601040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08B2E-52F1-41CD-853F-D3D6C9AFF961}"/>
              </a:ext>
            </a:extLst>
          </p:cNvPr>
          <p:cNvSpPr txBox="1"/>
          <p:nvPr/>
        </p:nvSpPr>
        <p:spPr>
          <a:xfrm>
            <a:off x="4705059" y="6113482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0FD3C7-9A80-4D46-B9BD-70B304D23600}"/>
              </a:ext>
            </a:extLst>
          </p:cNvPr>
          <p:cNvSpPr txBox="1"/>
          <p:nvPr/>
        </p:nvSpPr>
        <p:spPr>
          <a:xfrm>
            <a:off x="836748" y="304966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Cube or Cuboid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2F7B0-FECD-43F2-98C5-431738F2835A}"/>
              </a:ext>
            </a:extLst>
          </p:cNvPr>
          <p:cNvSpPr txBox="1"/>
          <p:nvPr/>
        </p:nvSpPr>
        <p:spPr>
          <a:xfrm>
            <a:off x="1124320" y="6078724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Cube or Cuboid</a:t>
            </a:r>
          </a:p>
        </p:txBody>
      </p:sp>
    </p:spTree>
    <p:extLst>
      <p:ext uri="{BB962C8B-B14F-4D97-AF65-F5344CB8AC3E}">
        <p14:creationId xmlns:p14="http://schemas.microsoft.com/office/powerpoint/2010/main" val="225685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Optional 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601"/>
            <a:ext cx="5661212" cy="1694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Write some of your own shape riddles for someone else to solve!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Useful Resources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https://www.bbc.co.uk/teach/supermovers</a:t>
            </a:r>
            <a:r>
              <a:rPr lang="en-GB" dirty="0"/>
              <a:t> Times tables, grammar and just for fun!</a:t>
            </a:r>
          </a:p>
          <a:p>
            <a:r>
              <a:rPr lang="en-GB" dirty="0">
                <a:hlinkClick r:id="rId3"/>
              </a:rPr>
              <a:t>https://www.topmarks.co.uk/maths-games/7-11-years/ordering-and-sequencing-numbers</a:t>
            </a:r>
            <a:r>
              <a:rPr lang="en-GB" dirty="0"/>
              <a:t> Maths games</a:t>
            </a:r>
          </a:p>
          <a:p>
            <a:r>
              <a:rPr lang="en-GB" dirty="0">
                <a:hlinkClick r:id="rId4"/>
              </a:rPr>
              <a:t>https://www.bbc.co.uk/teach/ks2-english/zbrwnrd</a:t>
            </a:r>
            <a:r>
              <a:rPr lang="en-GB" dirty="0"/>
              <a:t> English additional resources</a:t>
            </a:r>
          </a:p>
          <a:p>
            <a:r>
              <a:rPr lang="en-GB" dirty="0">
                <a:hlinkClick r:id="rId5"/>
              </a:rPr>
              <a:t>https://www.bbc.co.uk/teach/ks2-maths/zm9my9q</a:t>
            </a:r>
            <a:r>
              <a:rPr lang="en-GB" dirty="0"/>
              <a:t> Maths additional resources</a:t>
            </a:r>
          </a:p>
          <a:p>
            <a:r>
              <a:rPr lang="en-GB" dirty="0">
                <a:hlinkClick r:id="rId6"/>
              </a:rPr>
              <a:t>https://swiggle.org.uk/</a:t>
            </a:r>
            <a:r>
              <a:rPr lang="en-GB" dirty="0"/>
              <a:t> Child safe search engine</a:t>
            </a:r>
          </a:p>
          <a:p>
            <a:r>
              <a:rPr lang="en-GB" dirty="0">
                <a:hlinkClick r:id="rId7"/>
              </a:rPr>
              <a:t>https://www.twinkl.co.uk/go/lessons/view/arithmagic</a:t>
            </a:r>
            <a:r>
              <a:rPr lang="en-GB" dirty="0"/>
              <a:t> </a:t>
            </a:r>
            <a:r>
              <a:rPr lang="en-GB" dirty="0" err="1"/>
              <a:t>Arithmagic</a:t>
            </a:r>
            <a:r>
              <a:rPr lang="en-GB" dirty="0"/>
              <a:t> game. Code: TA5810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5828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4561680"/>
          </a:xfrm>
        </p:spPr>
        <p:txBody>
          <a:bodyPr>
            <a:noAutofit/>
          </a:bodyPr>
          <a:lstStyle/>
          <a:p>
            <a:pPr algn="l"/>
            <a:r>
              <a:rPr lang="en-GB" sz="3200" b="1" u="sng" dirty="0">
                <a:solidFill>
                  <a:srgbClr val="FFFFFF"/>
                </a:solidFill>
              </a:rPr>
              <a:t>Maths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LO: To solve 3D shape problems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Red = I didn’t understand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Green = Got it!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6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History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find out what Roman homes were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1396-F050-4E20-A915-848D1998E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9093" b="26963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1211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0739-CCA0-4D56-95FD-648733FC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sz="5400"/>
              <a:t>Online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FA5D-1188-4BBA-8557-ADCFCC05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Follow the links to watch the video clips about Roman Towns and Roman Villas!</a:t>
            </a:r>
            <a:endParaRPr lang="en-GB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https://www.bbc.co.uk/bitesize/clips/z7k8q6f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https://www.bbc.co.uk/bitesize/clips/zq49wmn</a:t>
            </a:r>
            <a:endParaRPr lang="en-GB" sz="2400" dirty="0"/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82C330A0-EF5E-40BC-8690-2AF9C6D95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9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091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8" y="1550317"/>
            <a:ext cx="3454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The Romans built lots of cities that were well fortified with city walls. They also introduced lots of luxuries into civilisation, such as public baths, roads and even plumbing!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As a Roman, the type of house you would live in would depend on whether you were rich or poor and whether you lived in the town or the country.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9" y="627188"/>
            <a:ext cx="1719762" cy="5262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51" y="678238"/>
            <a:ext cx="1683601" cy="51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1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Wooden Huts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48" y="4892497"/>
            <a:ext cx="7632702" cy="1200329"/>
          </a:xfrm>
          <a:prstGeom prst="rect">
            <a:avLst/>
          </a:prstGeom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Each hut would be very small, usually only having one room with a fire in the centre. This fire would be used for light, heat and for cooking.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floor would have been covered with animal skins and there would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be simple furniture, such as benches for beds.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48" y="1473202"/>
            <a:ext cx="7632702" cy="646331"/>
          </a:xfrm>
          <a:prstGeom prst="rect">
            <a:avLst/>
          </a:prstGeom>
          <a:solidFill>
            <a:srgbClr val="006299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Poor Romans in the countryside lived in small villages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of wooden huts with thatched roofs.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15" y="2296456"/>
            <a:ext cx="3526171" cy="24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7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Insulae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79648" y="1334702"/>
            <a:ext cx="7632702" cy="369332"/>
          </a:xfrm>
          <a:prstGeom prst="rect">
            <a:avLst/>
          </a:prstGeom>
          <a:solidFill>
            <a:srgbClr val="006299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Poor Romans in towns and cities lived in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Insulae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650" y="4081783"/>
            <a:ext cx="7632700" cy="646331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These were like apartment blocks built of wood,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mud bricks and, later on, concrete.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650" y="4774281"/>
            <a:ext cx="7632700" cy="646331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They were usually six to eight three-storey buildings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grouped around a central courtyard.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4884" y="5466779"/>
            <a:ext cx="7637466" cy="646331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They were very poorly built, often dirty and noisy;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however, they did have running water!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92" y="1804857"/>
            <a:ext cx="2915454" cy="21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5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Domus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79648" y="1473202"/>
            <a:ext cx="7632702" cy="646331"/>
          </a:xfrm>
          <a:prstGeom prst="rect">
            <a:avLst/>
          </a:prstGeom>
          <a:solidFill>
            <a:srgbClr val="006299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Twinkl" pitchFamily="2" charset="0"/>
              </a:rPr>
              <a:t>domus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was a type of house in the city in which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a rich Roman would have lived.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650" y="4774281"/>
            <a:ext cx="7632700" cy="646331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A </a:t>
            </a:r>
            <a:r>
              <a:rPr lang="en-GB" dirty="0" err="1">
                <a:latin typeface="Twinkl" pitchFamily="2" charset="0"/>
              </a:rPr>
              <a:t>domus</a:t>
            </a:r>
            <a:r>
              <a:rPr lang="en-GB" dirty="0">
                <a:latin typeface="Twinkl" pitchFamily="2" charset="0"/>
              </a:rPr>
              <a:t> was a very grand single-storey building, often with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marble pillars, statues and mosaics on walls and floors.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4884" y="5466779"/>
            <a:ext cx="7637466" cy="615553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latin typeface="Twinkl" pitchFamily="2" charset="0"/>
              </a:rPr>
              <a:t>They would have had multiple rooms, including bedrooms, a dining room, kitchen, courtyards, gardens and places to relax and entertain guests.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48" y="2201479"/>
            <a:ext cx="4323416" cy="25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Villa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48" y="1473201"/>
            <a:ext cx="7632702" cy="369332"/>
          </a:xfrm>
          <a:prstGeom prst="rect">
            <a:avLst/>
          </a:prstGeom>
          <a:solidFill>
            <a:srgbClr val="006299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A Roman villa was a luxurious estate for rich Romans in the countryside.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650" y="4476998"/>
            <a:ext cx="7632700" cy="646331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They were much larger and more comfortable than a </a:t>
            </a:r>
            <a:r>
              <a:rPr lang="en-GB" dirty="0" err="1">
                <a:latin typeface="Twinkl" pitchFamily="2" charset="0"/>
              </a:rPr>
              <a:t>domus</a:t>
            </a:r>
            <a:r>
              <a:rPr lang="en-GB" dirty="0">
                <a:latin typeface="Twinkl" pitchFamily="2" charset="0"/>
              </a:rPr>
              <a:t> and had even more rooms, including servants quarters and exercise rooms.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4884" y="5169495"/>
            <a:ext cx="7637466" cy="923330"/>
          </a:xfrm>
          <a:prstGeom prst="rect">
            <a:avLst/>
          </a:prstGeom>
          <a:noFill/>
          <a:ln w="19050">
            <a:solidFill>
              <a:srgbClr val="0062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Some villas even had underfloor heating! A hypocaust was a system which pumped hot air from a fire around a system of tunnels underneath the villa’s main floor.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47" y="1937915"/>
            <a:ext cx="3757148" cy="25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0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 Houses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48" y="1473202"/>
            <a:ext cx="7632702" cy="527615"/>
          </a:xfrm>
          <a:prstGeom prst="rect">
            <a:avLst/>
          </a:prstGeom>
          <a:solidFill>
            <a:srgbClr val="006299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Which type of Roman house would you have liked to have lived 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9648" y="2231097"/>
            <a:ext cx="763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6299"/>
                </a:solidFill>
                <a:latin typeface="Twinkl SemiBold" pitchFamily="2" charset="0"/>
              </a:rPr>
              <a:t>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10" y="2995123"/>
            <a:ext cx="2788467" cy="161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9" y="2787566"/>
            <a:ext cx="2380180" cy="177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04" y="4117321"/>
            <a:ext cx="2363193" cy="16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3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C6E6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86A50-D345-473E-A934-46F7C404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" y="4685943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House for Sale!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41B3D92-1E2D-4A24-B684-D3B9F8E33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0" r="663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E004-3A71-474B-8EE6-7CF9B117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719" y="457200"/>
            <a:ext cx="3976026" cy="585395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FFFFFF"/>
                </a:solidFill>
              </a:rPr>
              <a:t>Make a poster advertising a Roman Villa for sale.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FFFFFF"/>
                </a:solidFill>
              </a:rPr>
              <a:t>You can use the template to give you some ideas, but you could make yours however you like!</a:t>
            </a:r>
          </a:p>
        </p:txBody>
      </p:sp>
    </p:spTree>
    <p:extLst>
      <p:ext uri="{BB962C8B-B14F-4D97-AF65-F5344CB8AC3E}">
        <p14:creationId xmlns:p14="http://schemas.microsoft.com/office/powerpoint/2010/main" val="357449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find synonyms for boring adjectives</a:t>
            </a:r>
          </a:p>
        </p:txBody>
      </p:sp>
    </p:spTree>
    <p:extLst>
      <p:ext uri="{BB962C8B-B14F-4D97-AF65-F5344CB8AC3E}">
        <p14:creationId xmlns:p14="http://schemas.microsoft.com/office/powerpoint/2010/main" val="48645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B314FE-63A8-4DAA-BFD4-62CED7757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" y="347951"/>
            <a:ext cx="5608900" cy="6305221"/>
          </a:xfrm>
        </p:spPr>
      </p:pic>
      <p:pic>
        <p:nvPicPr>
          <p:cNvPr id="7" name="Picture 6" descr="A picture containing drawing, sign, stop&#10;&#10;Description automatically generated">
            <a:extLst>
              <a:ext uri="{FF2B5EF4-FFF2-40B4-BE49-F238E27FC236}">
                <a16:creationId xmlns:a16="http://schemas.microsoft.com/office/drawing/2014/main" id="{4334D3EA-5FFD-4B8C-A377-8039291D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87" y="1148011"/>
            <a:ext cx="5656548" cy="4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7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31/03/2020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Well done! You finished today’s lessons!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I’m looking forward to seeing you all back at school soon!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Ardley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392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1318881"/>
            <a:ext cx="5729673" cy="40417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find synonyms for boring adjectives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lined book now!</a:t>
            </a:r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745735" y="640081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latin typeface="+mj-lt"/>
                <a:ea typeface="+mj-ea"/>
                <a:cs typeface="+mj-cs"/>
              </a:rPr>
              <a:t>Have a look at this character. How could we describe them?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735461" y="1476749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Red</a:t>
            </a:r>
            <a:r>
              <a:rPr lang="en-US" sz="56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Soft</a:t>
            </a:r>
            <a:r>
              <a:rPr lang="en-US" sz="5600" dirty="0">
                <a:latin typeface="+mj-lt"/>
                <a:ea typeface="+mj-ea"/>
                <a:cs typeface="+mj-cs"/>
              </a:rPr>
              <a:t> 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Blue</a:t>
            </a:r>
            <a:r>
              <a:rPr lang="en-US" sz="56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Happy</a:t>
            </a:r>
            <a:r>
              <a:rPr lang="en-US" sz="56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Friendly</a:t>
            </a:r>
            <a:r>
              <a:rPr lang="en-US" sz="56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dirty="0">
                <a:latin typeface="+mj-lt"/>
                <a:ea typeface="+mj-ea"/>
                <a:cs typeface="+mj-cs"/>
              </a:rPr>
              <a:t>Old</a:t>
            </a:r>
            <a:r>
              <a:rPr lang="en-US" sz="5600" dirty="0">
                <a:latin typeface="+mj-lt"/>
                <a:ea typeface="+mj-ea"/>
                <a:cs typeface="+mj-cs"/>
              </a:rPr>
              <a:t> suitcase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239220" y="92468"/>
            <a:ext cx="2206138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Red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Soft</a:t>
            </a:r>
            <a:r>
              <a:rPr lang="en-US" sz="2800" dirty="0">
                <a:latin typeface="+mj-lt"/>
                <a:ea typeface="+mj-ea"/>
                <a:cs typeface="+mj-cs"/>
              </a:rPr>
              <a:t> 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Blue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Happy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Friendly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Old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23829-738C-4953-9F45-8B6B4DEA75F4}"/>
              </a:ext>
            </a:extLst>
          </p:cNvPr>
          <p:cNvSpPr txBox="1"/>
          <p:nvPr/>
        </p:nvSpPr>
        <p:spPr>
          <a:xfrm>
            <a:off x="6105655" y="3606229"/>
            <a:ext cx="5791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These are simple adjectives, but they might not be the </a:t>
            </a:r>
            <a:r>
              <a:rPr lang="en-GB" sz="2800" i="1" dirty="0"/>
              <a:t>best</a:t>
            </a:r>
            <a:r>
              <a:rPr lang="en-GB" sz="2800" dirty="0"/>
              <a:t> adjectives we could choose.</a:t>
            </a:r>
          </a:p>
          <a:p>
            <a:endParaRPr lang="en-GB" sz="2800" dirty="0"/>
          </a:p>
          <a:p>
            <a:r>
              <a:rPr lang="en-GB" sz="2800" dirty="0"/>
              <a:t>Can you think of any better or more interesting adjectives?</a:t>
            </a:r>
          </a:p>
        </p:txBody>
      </p:sp>
    </p:spTree>
    <p:extLst>
      <p:ext uri="{BB962C8B-B14F-4D97-AF65-F5344CB8AC3E}">
        <p14:creationId xmlns:p14="http://schemas.microsoft.com/office/powerpoint/2010/main" val="291042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239220" y="92468"/>
            <a:ext cx="2206138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Red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Soft</a:t>
            </a:r>
            <a:r>
              <a:rPr lang="en-US" sz="2800" dirty="0">
                <a:latin typeface="+mj-lt"/>
                <a:ea typeface="+mj-ea"/>
                <a:cs typeface="+mj-cs"/>
              </a:rPr>
              <a:t> 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Blue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Happy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Friendly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Old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23829-738C-4953-9F45-8B6B4DEA75F4}"/>
              </a:ext>
            </a:extLst>
          </p:cNvPr>
          <p:cNvSpPr txBox="1"/>
          <p:nvPr/>
        </p:nvSpPr>
        <p:spPr>
          <a:xfrm>
            <a:off x="6318733" y="3958051"/>
            <a:ext cx="5791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Words that have a similar meaning to each other are called </a:t>
            </a:r>
            <a:r>
              <a:rPr lang="en-GB" sz="2800" b="1" dirty="0"/>
              <a:t>synonyms</a:t>
            </a:r>
            <a:r>
              <a:rPr lang="en-GB" sz="2800" dirty="0"/>
              <a:t>. We have found some </a:t>
            </a:r>
            <a:r>
              <a:rPr lang="en-GB" sz="2800" b="1" dirty="0"/>
              <a:t>synonyms</a:t>
            </a:r>
            <a:r>
              <a:rPr lang="en-GB" sz="2800" dirty="0"/>
              <a:t> for these adjectives!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C2D25-79DE-43E9-B4EB-9CA96F151409}"/>
              </a:ext>
            </a:extLst>
          </p:cNvPr>
          <p:cNvSpPr txBox="1"/>
          <p:nvPr/>
        </p:nvSpPr>
        <p:spPr>
          <a:xfrm>
            <a:off x="8578924" y="92468"/>
            <a:ext cx="3452114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Crimson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Velvety</a:t>
            </a:r>
            <a:r>
              <a:rPr lang="en-US" sz="2800" i="1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Sapphire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Cheerful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Welcoming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Old-fashioned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</p:spTree>
    <p:extLst>
      <p:ext uri="{BB962C8B-B14F-4D97-AF65-F5344CB8AC3E}">
        <p14:creationId xmlns:p14="http://schemas.microsoft.com/office/powerpoint/2010/main" val="177097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1182</Words>
  <Application>Microsoft Office PowerPoint</Application>
  <PresentationFormat>Widescreen</PresentationFormat>
  <Paragraphs>163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Nova</vt:lpstr>
      <vt:lpstr>Calibri</vt:lpstr>
      <vt:lpstr>Calibri Light</vt:lpstr>
      <vt:lpstr>Twinkl</vt:lpstr>
      <vt:lpstr>Twinkl SemiBold</vt:lpstr>
      <vt:lpstr>Office Theme</vt:lpstr>
      <vt:lpstr>Form II Home Learning 31/03/2020</vt:lpstr>
      <vt:lpstr>Form II Home Learning Reminders</vt:lpstr>
      <vt:lpstr>Form II Useful Resources</vt:lpstr>
      <vt:lpstr>English LO: To find synonyms for boring adjectives</vt:lpstr>
      <vt:lpstr>English LO: To find synonyms for boring adjectives  Write the date and learning objective in your lined book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Task:</vt:lpstr>
      <vt:lpstr>PowerPoint Presentation</vt:lpstr>
      <vt:lpstr>PowerPoint Presentation</vt:lpstr>
      <vt:lpstr>Optional extra tasks</vt:lpstr>
      <vt:lpstr>English LO: To find synonyms for boring adjectives  How did you find this lesson? Colour a small traffic light at the end of your work.  Red = I didn’t understand Yellow = I need a bit more practice Green = Got it! </vt:lpstr>
      <vt:lpstr>Maths LO: To solve shape problems</vt:lpstr>
      <vt:lpstr>Maths LO: To solve shape problems  Write the date and learning objective in your squared book now!</vt:lpstr>
      <vt:lpstr>PowerPoint Presentation</vt:lpstr>
      <vt:lpstr>PowerPoint Presentation</vt:lpstr>
      <vt:lpstr>Let’s recap!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extra task</vt:lpstr>
      <vt:lpstr>Maths LO: To solve 3D shape problems  How did you find this lesson? Colour a small traffic light at the end of your work.  Red = I didn’t understand Yellow = I need a bit more practice Green = Got it!</vt:lpstr>
      <vt:lpstr>History LO: To find out what Roman homes were like</vt:lpstr>
      <vt:lpstr>Online Task:</vt:lpstr>
      <vt:lpstr>Roman Houses</vt:lpstr>
      <vt:lpstr>Wooden Huts</vt:lpstr>
      <vt:lpstr>Insulae</vt:lpstr>
      <vt:lpstr>Domus</vt:lpstr>
      <vt:lpstr>Villa</vt:lpstr>
      <vt:lpstr>Roman Houses</vt:lpstr>
      <vt:lpstr>House for Sale!</vt:lpstr>
      <vt:lpstr>PowerPoint Presentation</vt:lpstr>
      <vt:lpstr>Form II Home Learning 31/03/2020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II Home Learning 31/03/2020</dc:title>
  <dc:creator>Tessa Ardley - Oxford House</dc:creator>
  <cp:lastModifiedBy>Tessa Ardley - Oxford House</cp:lastModifiedBy>
  <cp:revision>7</cp:revision>
  <dcterms:created xsi:type="dcterms:W3CDTF">2020-03-21T17:07:41Z</dcterms:created>
  <dcterms:modified xsi:type="dcterms:W3CDTF">2020-03-22T12:25:05Z</dcterms:modified>
</cp:coreProperties>
</file>